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65" r:id="rId5"/>
    <p:sldId id="256" r:id="rId6"/>
    <p:sldId id="259" r:id="rId7"/>
    <p:sldId id="321" r:id="rId8"/>
    <p:sldId id="267" r:id="rId9"/>
    <p:sldId id="327" r:id="rId10"/>
    <p:sldId id="467" r:id="rId11"/>
    <p:sldId id="468" r:id="rId12"/>
    <p:sldId id="326" r:id="rId13"/>
    <p:sldId id="469" r:id="rId14"/>
    <p:sldId id="470" r:id="rId15"/>
    <p:sldId id="306" r:id="rId16"/>
    <p:sldId id="323" r:id="rId17"/>
    <p:sldId id="329" r:id="rId18"/>
    <p:sldId id="266" r:id="rId19"/>
    <p:sldId id="305" r:id="rId20"/>
    <p:sldId id="312" r:id="rId21"/>
    <p:sldId id="304" r:id="rId22"/>
    <p:sldId id="316" r:id="rId23"/>
    <p:sldId id="461" r:id="rId24"/>
    <p:sldId id="474" r:id="rId25"/>
    <p:sldId id="463" r:id="rId26"/>
    <p:sldId id="473" r:id="rId27"/>
    <p:sldId id="464" r:id="rId28"/>
    <p:sldId id="307" r:id="rId29"/>
    <p:sldId id="308" r:id="rId30"/>
    <p:sldId id="260" r:id="rId31"/>
    <p:sldId id="330" r:id="rId32"/>
    <p:sldId id="457" r:id="rId33"/>
    <p:sldId id="458" r:id="rId34"/>
    <p:sldId id="459" r:id="rId35"/>
    <p:sldId id="460" r:id="rId36"/>
    <p:sldId id="303" r:id="rId37"/>
  </p:sldIdLst>
  <p:sldSz cx="16256000" cy="9144000"/>
  <p:notesSz cx="16256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176"/>
    <a:srgbClr val="5D6DB3"/>
    <a:srgbClr val="06806C"/>
    <a:srgbClr val="FCC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992731-916D-43D0-9EC6-3D469C8269AD}" v="13" dt="2024-01-25T13:29:38.1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p:restoredTop sz="94249" autoAdjust="0"/>
  </p:normalViewPr>
  <p:slideViewPr>
    <p:cSldViewPr>
      <p:cViewPr varScale="1">
        <p:scale>
          <a:sx n="55" d="100"/>
          <a:sy n="55" d="100"/>
        </p:scale>
        <p:origin x="32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EB641561-6912-45ED-BD64-C8CE4E239491}" type="datetimeFigureOut">
              <a:rPr lang="fr-FR" smtClean="0"/>
              <a:t>12/02/2024</a:t>
            </a:fld>
            <a:endParaRPr lang="fr-FR"/>
          </a:p>
        </p:txBody>
      </p:sp>
      <p:sp>
        <p:nvSpPr>
          <p:cNvPr id="4" name="Espace réservé de l'image des diapositives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B571F678-B063-4A7C-BFB9-7589DFEE59E1}" type="slidenum">
              <a:rPr lang="fr-FR" smtClean="0"/>
              <a:t>‹N°›</a:t>
            </a:fld>
            <a:endParaRPr lang="fr-FR"/>
          </a:p>
        </p:txBody>
      </p:sp>
    </p:spTree>
    <p:extLst>
      <p:ext uri="{BB962C8B-B14F-4D97-AF65-F5344CB8AC3E}">
        <p14:creationId xmlns:p14="http://schemas.microsoft.com/office/powerpoint/2010/main" val="286626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4</a:t>
            </a:fld>
            <a:endParaRPr lang="fr-FR"/>
          </a:p>
        </p:txBody>
      </p:sp>
    </p:spTree>
    <p:extLst>
      <p:ext uri="{BB962C8B-B14F-4D97-AF65-F5344CB8AC3E}">
        <p14:creationId xmlns:p14="http://schemas.microsoft.com/office/powerpoint/2010/main" val="219821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17</a:t>
            </a:fld>
            <a:endParaRPr lang="fr-FR"/>
          </a:p>
        </p:txBody>
      </p:sp>
    </p:spTree>
    <p:extLst>
      <p:ext uri="{BB962C8B-B14F-4D97-AF65-F5344CB8AC3E}">
        <p14:creationId xmlns:p14="http://schemas.microsoft.com/office/powerpoint/2010/main" val="42370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19</a:t>
            </a:fld>
            <a:endParaRPr lang="fr-FR"/>
          </a:p>
        </p:txBody>
      </p:sp>
    </p:spTree>
    <p:extLst>
      <p:ext uri="{BB962C8B-B14F-4D97-AF65-F5344CB8AC3E}">
        <p14:creationId xmlns:p14="http://schemas.microsoft.com/office/powerpoint/2010/main" val="99766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20</a:t>
            </a:fld>
            <a:endParaRPr lang="fr-FR"/>
          </a:p>
        </p:txBody>
      </p:sp>
    </p:spTree>
    <p:extLst>
      <p:ext uri="{BB962C8B-B14F-4D97-AF65-F5344CB8AC3E}">
        <p14:creationId xmlns:p14="http://schemas.microsoft.com/office/powerpoint/2010/main" val="12572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21</a:t>
            </a:fld>
            <a:endParaRPr lang="fr-FR"/>
          </a:p>
        </p:txBody>
      </p:sp>
    </p:spTree>
    <p:extLst>
      <p:ext uri="{BB962C8B-B14F-4D97-AF65-F5344CB8AC3E}">
        <p14:creationId xmlns:p14="http://schemas.microsoft.com/office/powerpoint/2010/main" val="276874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22</a:t>
            </a:fld>
            <a:endParaRPr lang="fr-FR"/>
          </a:p>
        </p:txBody>
      </p:sp>
    </p:spTree>
    <p:extLst>
      <p:ext uri="{BB962C8B-B14F-4D97-AF65-F5344CB8AC3E}">
        <p14:creationId xmlns:p14="http://schemas.microsoft.com/office/powerpoint/2010/main" val="321431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23</a:t>
            </a:fld>
            <a:endParaRPr lang="fr-FR"/>
          </a:p>
        </p:txBody>
      </p:sp>
    </p:spTree>
    <p:extLst>
      <p:ext uri="{BB962C8B-B14F-4D97-AF65-F5344CB8AC3E}">
        <p14:creationId xmlns:p14="http://schemas.microsoft.com/office/powerpoint/2010/main" val="3722556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24</a:t>
            </a:fld>
            <a:endParaRPr lang="fr-FR"/>
          </a:p>
        </p:txBody>
      </p:sp>
    </p:spTree>
    <p:extLst>
      <p:ext uri="{BB962C8B-B14F-4D97-AF65-F5344CB8AC3E}">
        <p14:creationId xmlns:p14="http://schemas.microsoft.com/office/powerpoint/2010/main" val="361981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26</a:t>
            </a:fld>
            <a:endParaRPr lang="fr-FR"/>
          </a:p>
        </p:txBody>
      </p:sp>
    </p:spTree>
    <p:extLst>
      <p:ext uri="{BB962C8B-B14F-4D97-AF65-F5344CB8AC3E}">
        <p14:creationId xmlns:p14="http://schemas.microsoft.com/office/powerpoint/2010/main" val="6463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571F678-B063-4A7C-BFB9-7589DFEE59E1}" type="slidenum">
              <a:rPr lang="fr-FR" smtClean="0"/>
              <a:t>27</a:t>
            </a:fld>
            <a:endParaRPr lang="fr-FR"/>
          </a:p>
        </p:txBody>
      </p:sp>
    </p:spTree>
    <p:extLst>
      <p:ext uri="{BB962C8B-B14F-4D97-AF65-F5344CB8AC3E}">
        <p14:creationId xmlns:p14="http://schemas.microsoft.com/office/powerpoint/2010/main" val="247770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6</a:t>
            </a:fld>
            <a:endParaRPr lang="fr-FR"/>
          </a:p>
        </p:txBody>
      </p:sp>
    </p:spTree>
    <p:extLst>
      <p:ext uri="{BB962C8B-B14F-4D97-AF65-F5344CB8AC3E}">
        <p14:creationId xmlns:p14="http://schemas.microsoft.com/office/powerpoint/2010/main" val="416761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7</a:t>
            </a:fld>
            <a:endParaRPr lang="fr-FR"/>
          </a:p>
        </p:txBody>
      </p:sp>
    </p:spTree>
    <p:extLst>
      <p:ext uri="{BB962C8B-B14F-4D97-AF65-F5344CB8AC3E}">
        <p14:creationId xmlns:p14="http://schemas.microsoft.com/office/powerpoint/2010/main" val="355654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8</a:t>
            </a:fld>
            <a:endParaRPr lang="fr-FR"/>
          </a:p>
        </p:txBody>
      </p:sp>
    </p:spTree>
    <p:extLst>
      <p:ext uri="{BB962C8B-B14F-4D97-AF65-F5344CB8AC3E}">
        <p14:creationId xmlns:p14="http://schemas.microsoft.com/office/powerpoint/2010/main" val="328898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9</a:t>
            </a:fld>
            <a:endParaRPr lang="fr-FR"/>
          </a:p>
        </p:txBody>
      </p:sp>
    </p:spTree>
    <p:extLst>
      <p:ext uri="{BB962C8B-B14F-4D97-AF65-F5344CB8AC3E}">
        <p14:creationId xmlns:p14="http://schemas.microsoft.com/office/powerpoint/2010/main" val="263534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10</a:t>
            </a:fld>
            <a:endParaRPr lang="fr-FR"/>
          </a:p>
        </p:txBody>
      </p:sp>
    </p:spTree>
    <p:extLst>
      <p:ext uri="{BB962C8B-B14F-4D97-AF65-F5344CB8AC3E}">
        <p14:creationId xmlns:p14="http://schemas.microsoft.com/office/powerpoint/2010/main" val="338409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11</a:t>
            </a:fld>
            <a:endParaRPr lang="fr-FR"/>
          </a:p>
        </p:txBody>
      </p:sp>
    </p:spTree>
    <p:extLst>
      <p:ext uri="{BB962C8B-B14F-4D97-AF65-F5344CB8AC3E}">
        <p14:creationId xmlns:p14="http://schemas.microsoft.com/office/powerpoint/2010/main" val="8867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13</a:t>
            </a:fld>
            <a:endParaRPr lang="fr-FR"/>
          </a:p>
        </p:txBody>
      </p:sp>
    </p:spTree>
    <p:extLst>
      <p:ext uri="{BB962C8B-B14F-4D97-AF65-F5344CB8AC3E}">
        <p14:creationId xmlns:p14="http://schemas.microsoft.com/office/powerpoint/2010/main" val="193531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EB7DA1-15F0-4F05-9225-AFD83B198788}" type="slidenum">
              <a:rPr lang="fr-FR" smtClean="0"/>
              <a:t>14</a:t>
            </a:fld>
            <a:endParaRPr lang="fr-FR"/>
          </a:p>
        </p:txBody>
      </p:sp>
    </p:spTree>
    <p:extLst>
      <p:ext uri="{BB962C8B-B14F-4D97-AF65-F5344CB8AC3E}">
        <p14:creationId xmlns:p14="http://schemas.microsoft.com/office/powerpoint/2010/main" val="104917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4640"/>
            <a:ext cx="13817600" cy="19202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120640"/>
            <a:ext cx="113792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sz="half" idx="2"/>
          </p:nvPr>
        </p:nvSpPr>
        <p:spPr>
          <a:xfrm>
            <a:off x="812800" y="2103120"/>
            <a:ext cx="707136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700" b="1" i="0">
                <a:solidFill>
                  <a:srgbClr val="FCCD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0516" y="3581623"/>
            <a:ext cx="14254967" cy="2875279"/>
          </a:xfrm>
          <a:prstGeom prst="rect">
            <a:avLst/>
          </a:prstGeom>
        </p:spPr>
        <p:txBody>
          <a:bodyPr wrap="square" lIns="0" tIns="0" rIns="0" bIns="0">
            <a:spAutoFit/>
          </a:bodyPr>
          <a:lstStyle>
            <a:lvl1pPr>
              <a:defRPr sz="18700" b="1" i="0">
                <a:solidFill>
                  <a:srgbClr val="FCCD00"/>
                </a:solidFill>
                <a:latin typeface="Arial"/>
                <a:cs typeface="Arial"/>
              </a:defRPr>
            </a:lvl1pPr>
          </a:lstStyle>
          <a:p>
            <a:endParaRPr/>
          </a:p>
        </p:txBody>
      </p:sp>
      <p:sp>
        <p:nvSpPr>
          <p:cNvPr id="3" name="Holder 3"/>
          <p:cNvSpPr>
            <a:spLocks noGrp="1"/>
          </p:cNvSpPr>
          <p:nvPr>
            <p:ph type="body" idx="1"/>
          </p:nvPr>
        </p:nvSpPr>
        <p:spPr>
          <a:xfrm>
            <a:off x="812800" y="2103120"/>
            <a:ext cx="1463040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27040" y="8503920"/>
            <a:ext cx="5201920"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lamaisonreconnectee.fr/" TargetMode="External"/><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hyperlink" Target="https://drive.societenumerique.gouv.fr/s/cMgeL3zk6MP4MS4" TargetMode="External"/><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38.pn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svg"/><Relationship Id="rId9" Type="http://schemas.openxmlformats.org/officeDocument/2006/relationships/image" Target="../media/image44.sv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societenumerique.gouv.fr/fr/dispositif/ami-outille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hyperlink" Target="https://societenumerique.gouv.fr/fr/" TargetMode="Externa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hyperlink" Target="https://view.genial.ly/65aa43be935cac00154ac4c2/interactive-content-retrospective-ami-outiller-linclusion-numerique" TargetMode="External"/><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8"/>
          <p:cNvSpPr>
            <a:spLocks noChangeAspect="1"/>
          </p:cNvSpPr>
          <p:nvPr/>
        </p:nvSpPr>
        <p:spPr>
          <a:xfrm rot="5400000">
            <a:off x="491599" y="2302402"/>
            <a:ext cx="4191000" cy="4005797"/>
          </a:xfrm>
          <a:custGeom>
            <a:avLst/>
            <a:gdLst/>
            <a:ahLst/>
            <a:cxnLst/>
            <a:rect l="l" t="t" r="r" b="b"/>
            <a:pathLst>
              <a:path w="1278889" h="1222375">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endParaRPr/>
          </a:p>
        </p:txBody>
      </p:sp>
      <p:sp>
        <p:nvSpPr>
          <p:cNvPr id="12" name="ZoneTexte 11"/>
          <p:cNvSpPr txBox="1"/>
          <p:nvPr/>
        </p:nvSpPr>
        <p:spPr>
          <a:xfrm>
            <a:off x="4927600" y="2997027"/>
            <a:ext cx="9448800" cy="2123658"/>
          </a:xfrm>
          <a:prstGeom prst="rect">
            <a:avLst/>
          </a:prstGeom>
          <a:noFill/>
        </p:spPr>
        <p:txBody>
          <a:bodyPr wrap="square" rtlCol="0">
            <a:spAutoFit/>
          </a:bodyPr>
          <a:lstStyle/>
          <a:p>
            <a:r>
              <a:rPr lang="fr-FR" sz="6600" b="1" dirty="0">
                <a:solidFill>
                  <a:srgbClr val="2C3176"/>
                </a:solidFill>
                <a:latin typeface="Marianne ExtraBold" charset="0"/>
                <a:ea typeface="Marianne ExtraBold" charset="0"/>
                <a:cs typeface="Marianne ExtraBold" charset="0"/>
              </a:rPr>
              <a:t>AMI OUTILLER L’INCLUSION NUMÉRIQUE</a:t>
            </a:r>
          </a:p>
        </p:txBody>
      </p:sp>
      <p:sp>
        <p:nvSpPr>
          <p:cNvPr id="14" name="object 4"/>
          <p:cNvSpPr/>
          <p:nvPr/>
        </p:nvSpPr>
        <p:spPr>
          <a:xfrm>
            <a:off x="13690600" y="838200"/>
            <a:ext cx="2201545" cy="2104390"/>
          </a:xfrm>
          <a:custGeom>
            <a:avLst/>
            <a:gdLst/>
            <a:ahLst/>
            <a:cxnLst/>
            <a:rect l="l" t="t" r="r" b="b"/>
            <a:pathLst>
              <a:path w="2201544" h="210439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endParaRPr/>
          </a:p>
        </p:txBody>
      </p:sp>
      <p:sp>
        <p:nvSpPr>
          <p:cNvPr id="15" name="object 3"/>
          <p:cNvSpPr>
            <a:spLocks noChangeAspect="1"/>
          </p:cNvSpPr>
          <p:nvPr/>
        </p:nvSpPr>
        <p:spPr>
          <a:xfrm>
            <a:off x="584200" y="7848600"/>
            <a:ext cx="954722" cy="91314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480709" y="6763092"/>
            <a:ext cx="2069465" cy="2716482"/>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42" y="248726"/>
            <a:ext cx="5747908" cy="1808674"/>
          </a:xfrm>
          <a:prstGeom prst="rect">
            <a:avLst/>
          </a:prstGeom>
        </p:spPr>
      </p:pic>
      <p:sp>
        <p:nvSpPr>
          <p:cNvPr id="2" name="ZoneTexte 1">
            <a:extLst>
              <a:ext uri="{FF2B5EF4-FFF2-40B4-BE49-F238E27FC236}">
                <a16:creationId xmlns:a16="http://schemas.microsoft.com/office/drawing/2014/main" id="{9B227456-29A5-85B7-F787-1F19838DF219}"/>
              </a:ext>
            </a:extLst>
          </p:cNvPr>
          <p:cNvSpPr txBox="1"/>
          <p:nvPr/>
        </p:nvSpPr>
        <p:spPr>
          <a:xfrm>
            <a:off x="4927600" y="5175122"/>
            <a:ext cx="8915400" cy="646331"/>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fr-FR" sz="3600" b="1" dirty="0">
                <a:solidFill>
                  <a:schemeClr val="bg1"/>
                </a:solidFill>
                <a:latin typeface="Marianne Light"/>
              </a:rPr>
              <a:t>Compte-rendu de la journée des lauréats n°3</a:t>
            </a:r>
          </a:p>
        </p:txBody>
      </p:sp>
      <p:sp>
        <p:nvSpPr>
          <p:cNvPr id="3" name="ZoneTexte 2">
            <a:extLst>
              <a:ext uri="{FF2B5EF4-FFF2-40B4-BE49-F238E27FC236}">
                <a16:creationId xmlns:a16="http://schemas.microsoft.com/office/drawing/2014/main" id="{6281A129-C476-A149-F37D-204C519B686C}"/>
              </a:ext>
            </a:extLst>
          </p:cNvPr>
          <p:cNvSpPr txBox="1"/>
          <p:nvPr/>
        </p:nvSpPr>
        <p:spPr>
          <a:xfrm>
            <a:off x="4927600" y="6400801"/>
            <a:ext cx="2752292" cy="584775"/>
          </a:xfrm>
          <a:prstGeom prst="rect">
            <a:avLst/>
          </a:prstGeom>
          <a:noFill/>
        </p:spPr>
        <p:txBody>
          <a:bodyPr wrap="none" rtlCol="0">
            <a:spAutoFit/>
          </a:bodyPr>
          <a:lstStyle/>
          <a:p>
            <a:r>
              <a:rPr lang="fr-FR" sz="3200" dirty="0">
                <a:solidFill>
                  <a:srgbClr val="2C3176"/>
                </a:solidFill>
                <a:latin typeface="Marianne Light"/>
              </a:rPr>
              <a:t>25 janvier 2024</a:t>
            </a:r>
          </a:p>
        </p:txBody>
      </p:sp>
    </p:spTree>
    <p:extLst>
      <p:ext uri="{BB962C8B-B14F-4D97-AF65-F5344CB8AC3E}">
        <p14:creationId xmlns:p14="http://schemas.microsoft.com/office/powerpoint/2010/main" val="33774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10</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dirty="0"/>
            </a:p>
          </p:txBody>
        </p:sp>
      </p:gr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8" name="Rectangle 7">
            <a:extLst>
              <a:ext uri="{FF2B5EF4-FFF2-40B4-BE49-F238E27FC236}">
                <a16:creationId xmlns:a16="http://schemas.microsoft.com/office/drawing/2014/main" id="{C55354BA-BA3A-4775-4BF9-C2B9F72B8668}"/>
              </a:ext>
            </a:extLst>
          </p:cNvPr>
          <p:cNvSpPr/>
          <p:nvPr/>
        </p:nvSpPr>
        <p:spPr>
          <a:xfrm>
            <a:off x="5308600" y="457200"/>
            <a:ext cx="4851400" cy="609600"/>
          </a:xfrm>
          <a:prstGeom prst="rect">
            <a:avLst/>
          </a:prstGeom>
          <a:solidFill>
            <a:srgbClr val="06806C"/>
          </a:solidFill>
          <a:ln>
            <a:solidFill>
              <a:srgbClr val="0680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b="1" dirty="0"/>
              <a:t>TABLE RONDE N°2</a:t>
            </a:r>
          </a:p>
        </p:txBody>
      </p:sp>
      <p:sp>
        <p:nvSpPr>
          <p:cNvPr id="9" name="ZoneTexte 8">
            <a:extLst>
              <a:ext uri="{FF2B5EF4-FFF2-40B4-BE49-F238E27FC236}">
                <a16:creationId xmlns:a16="http://schemas.microsoft.com/office/drawing/2014/main" id="{8522A366-6C91-8FBD-0D6B-8A1EBD4D3445}"/>
              </a:ext>
            </a:extLst>
          </p:cNvPr>
          <p:cNvSpPr txBox="1"/>
          <p:nvPr/>
        </p:nvSpPr>
        <p:spPr>
          <a:xfrm>
            <a:off x="5103580" y="1098112"/>
            <a:ext cx="5261440" cy="523220"/>
          </a:xfrm>
          <a:prstGeom prst="rect">
            <a:avLst/>
          </a:prstGeom>
          <a:noFill/>
        </p:spPr>
        <p:txBody>
          <a:bodyPr wrap="none" rtlCol="0">
            <a:spAutoFit/>
          </a:bodyPr>
          <a:lstStyle/>
          <a:p>
            <a:pPr algn="ctr"/>
            <a:r>
              <a:rPr lang="fr-FR" sz="2800" b="1" u="sng" dirty="0">
                <a:solidFill>
                  <a:srgbClr val="2C3176"/>
                </a:solidFill>
              </a:rPr>
              <a:t>COMPTE-RENDU DES ÉCHANGES</a:t>
            </a:r>
            <a:r>
              <a:rPr lang="fr-FR" sz="2800" b="1" dirty="0">
                <a:solidFill>
                  <a:srgbClr val="2C3176"/>
                </a:solidFill>
              </a:rPr>
              <a:t> </a:t>
            </a:r>
          </a:p>
        </p:txBody>
      </p:sp>
      <p:sp>
        <p:nvSpPr>
          <p:cNvPr id="18" name="ZoneTexte 17">
            <a:extLst>
              <a:ext uri="{FF2B5EF4-FFF2-40B4-BE49-F238E27FC236}">
                <a16:creationId xmlns:a16="http://schemas.microsoft.com/office/drawing/2014/main" id="{6C7F3346-B7C1-7349-8EE3-A1172933BF18}"/>
              </a:ext>
            </a:extLst>
          </p:cNvPr>
          <p:cNvSpPr txBox="1"/>
          <p:nvPr/>
        </p:nvSpPr>
        <p:spPr>
          <a:xfrm>
            <a:off x="584200" y="2673727"/>
            <a:ext cx="6629400" cy="5262979"/>
          </a:xfrm>
          <a:prstGeom prst="rect">
            <a:avLst/>
          </a:prstGeom>
          <a:noFill/>
        </p:spPr>
        <p:txBody>
          <a:bodyPr wrap="square" rtlCol="0">
            <a:spAutoFit/>
          </a:bodyPr>
          <a:lstStyle/>
          <a:p>
            <a:pPr algn="just"/>
            <a:r>
              <a:rPr lang="fr-FR" sz="1600" b="1" u="sng" dirty="0">
                <a:solidFill>
                  <a:srgbClr val="2C3176"/>
                </a:solidFill>
              </a:rPr>
              <a:t>Projet « Le </a:t>
            </a:r>
            <a:r>
              <a:rPr lang="fr-FR" sz="1600" b="1" u="sng" dirty="0" err="1">
                <a:solidFill>
                  <a:srgbClr val="2C3176"/>
                </a:solidFill>
              </a:rPr>
              <a:t>e-sport</a:t>
            </a:r>
            <a:r>
              <a:rPr lang="fr-FR" sz="1600" b="1" u="sng" dirty="0">
                <a:solidFill>
                  <a:srgbClr val="2C3176"/>
                </a:solidFill>
              </a:rPr>
              <a:t> pour lutter contre les inégalités numériques » - Jaouad MERIMI : </a:t>
            </a:r>
          </a:p>
          <a:p>
            <a:pPr marL="285750" indent="-285750" algn="just">
              <a:buFont typeface="Arial" panose="020B0604020202020204" pitchFamily="34" charset="0"/>
              <a:buChar char="•"/>
            </a:pPr>
            <a:r>
              <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rPr>
              <a:t>Rappel du projet </a:t>
            </a: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 </a:t>
            </a:r>
          </a:p>
          <a:p>
            <a:pPr lvl="1" algn="just"/>
            <a:r>
              <a:rPr lang="fr-FR" sz="1600" i="1" dirty="0">
                <a:solidFill>
                  <a:srgbClr val="2C3176"/>
                </a:solidFill>
                <a:latin typeface="Calibri" panose="020F0502020204030204" pitchFamily="34" charset="0"/>
                <a:ea typeface="Calibri" panose="020F0502020204030204" pitchFamily="34" charset="0"/>
                <a:cs typeface="Times New Roman" panose="02020603050405020304" pitchFamily="18" charset="0"/>
              </a:rPr>
              <a:t>Lutter contre les inégalités numériques par l’accès aux jeux, notamment le </a:t>
            </a:r>
            <a:r>
              <a:rPr lang="fr-FR" sz="1600" i="1" dirty="0" err="1">
                <a:solidFill>
                  <a:srgbClr val="2C3176"/>
                </a:solidFill>
                <a:latin typeface="Calibri" panose="020F0502020204030204" pitchFamily="34" charset="0"/>
                <a:ea typeface="Calibri" panose="020F0502020204030204" pitchFamily="34" charset="0"/>
                <a:cs typeface="Times New Roman" panose="02020603050405020304" pitchFamily="18" charset="0"/>
              </a:rPr>
              <a:t>e-sport</a:t>
            </a:r>
            <a:r>
              <a:rPr lang="fr-FR" sz="1600" i="1" dirty="0">
                <a:solidFill>
                  <a:srgbClr val="2C3176"/>
                </a:solidFill>
                <a:latin typeface="Calibri" panose="020F0502020204030204" pitchFamily="34" charset="0"/>
                <a:ea typeface="Calibri" panose="020F0502020204030204" pitchFamily="34" charset="0"/>
                <a:cs typeface="Times New Roman" panose="02020603050405020304" pitchFamily="18" charset="0"/>
              </a:rPr>
              <a:t>, grâce à une approche ludique. Grâce à une salle de jeux vidéo éphémère, des tournois de jeux vidéo sont organisés pendant lesquels des ateliers ludiques de formation et de prévention animés par des médiateurs numériques sont proposés. </a:t>
            </a:r>
          </a:p>
          <a:p>
            <a:pPr marL="285750" indent="-285750" algn="just">
              <a:buFont typeface="Arial" panose="020B0604020202020204" pitchFamily="34" charset="0"/>
              <a:buChar char="•"/>
            </a:pPr>
            <a:endPar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rPr>
              <a:t>Ce que l’AMI a apporté </a:t>
            </a: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Une montée en compétence sur les démarches administratives (appels à projet JO 2024, subventions, etc.) et sur le ciblage de futures actions (base de données, indicateurs pour démarcher des collectivités et entreprises)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Une formation sur l’accessibilité et l’éco-conception via les accompagnements NEC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Le financement nécessaire au démarrage des expérimentations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Une légitimité et crédibilité auprès de partenaires publics (collectivités, pôle emploi, médiateurs, etc.) ou privés. </a:t>
            </a:r>
          </a:p>
          <a:p>
            <a:pPr algn="just"/>
            <a:endPar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endParaRPr>
          </a:p>
          <a:p>
            <a:pPr algn="just"/>
            <a:r>
              <a:rPr lang="fr-FR" sz="1600" b="1" u="sng" dirty="0">
                <a:solidFill>
                  <a:srgbClr val="2C3176"/>
                </a:solidFill>
              </a:rPr>
              <a:t> </a:t>
            </a:r>
            <a:endPar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Texte 18">
            <a:extLst>
              <a:ext uri="{FF2B5EF4-FFF2-40B4-BE49-F238E27FC236}">
                <a16:creationId xmlns:a16="http://schemas.microsoft.com/office/drawing/2014/main" id="{3E799567-A37F-EE79-4FCF-4DEFF6BA7766}"/>
              </a:ext>
            </a:extLst>
          </p:cNvPr>
          <p:cNvSpPr txBox="1"/>
          <p:nvPr/>
        </p:nvSpPr>
        <p:spPr>
          <a:xfrm>
            <a:off x="578853" y="2004184"/>
            <a:ext cx="1899944" cy="369332"/>
          </a:xfrm>
          <a:prstGeom prst="rect">
            <a:avLst/>
          </a:prstGeom>
          <a:solidFill>
            <a:srgbClr val="5D6DB3"/>
          </a:solidFill>
        </p:spPr>
        <p:txBody>
          <a:bodyPr wrap="none" rtlCol="0">
            <a:spAutoFit/>
          </a:bodyPr>
          <a:lstStyle/>
          <a:p>
            <a:r>
              <a:rPr lang="fr-FR" b="1" dirty="0">
                <a:solidFill>
                  <a:schemeClr val="bg1"/>
                </a:solidFill>
              </a:rPr>
              <a:t>PRÉSENTATIONS : </a:t>
            </a:r>
          </a:p>
        </p:txBody>
      </p:sp>
      <p:sp>
        <p:nvSpPr>
          <p:cNvPr id="20" name="ZoneTexte 19">
            <a:extLst>
              <a:ext uri="{FF2B5EF4-FFF2-40B4-BE49-F238E27FC236}">
                <a16:creationId xmlns:a16="http://schemas.microsoft.com/office/drawing/2014/main" id="{C0B2F75F-F6B6-1B0D-1641-8C293FA32CFC}"/>
              </a:ext>
            </a:extLst>
          </p:cNvPr>
          <p:cNvSpPr txBox="1"/>
          <p:nvPr/>
        </p:nvSpPr>
        <p:spPr>
          <a:xfrm>
            <a:off x="8509224" y="2673726"/>
            <a:ext cx="6629400" cy="3539430"/>
          </a:xfrm>
          <a:prstGeom prst="rect">
            <a:avLst/>
          </a:prstGeom>
          <a:noFill/>
        </p:spPr>
        <p:txBody>
          <a:bodyPr wrap="square" rtlCol="0">
            <a:spAutoFit/>
          </a:bodyPr>
          <a:lstStyle/>
          <a:p>
            <a:pPr algn="just"/>
            <a:r>
              <a:rPr lang="fr-FR" sz="1600" b="1" u="sng" dirty="0">
                <a:solidFill>
                  <a:srgbClr val="2C3176"/>
                </a:solidFill>
              </a:rPr>
              <a:t>Projet « Innovation sociale et numérique en Nord Basse-Terre » - Fred CITADELLE :</a:t>
            </a:r>
          </a:p>
          <a:p>
            <a:pPr marL="285750" indent="-285750" algn="just">
              <a:buFont typeface="Arial" panose="020B0604020202020204" pitchFamily="34" charset="0"/>
              <a:buChar char="•"/>
            </a:pPr>
            <a:r>
              <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rPr>
              <a:t>Rappel du projet </a:t>
            </a: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 </a:t>
            </a:r>
          </a:p>
          <a:p>
            <a:pPr lvl="1" algn="just"/>
            <a:r>
              <a:rPr lang="fr-FR" sz="1600" i="1" dirty="0">
                <a:solidFill>
                  <a:srgbClr val="2C3176"/>
                </a:solidFill>
                <a:latin typeface="Calibri" panose="020F0502020204030204" pitchFamily="34" charset="0"/>
                <a:ea typeface="Calibri" panose="020F0502020204030204" pitchFamily="34" charset="0"/>
                <a:cs typeface="Times New Roman" panose="02020603050405020304" pitchFamily="18" charset="0"/>
              </a:rPr>
              <a:t>Améliorer la réussite scolaire des enfants issus des quartiers prioritaires grâce au numérique via l’amélioration des logiciels existants, la mise en place d’un espace de tiers lieu numérique pour les parents, des ateliers pour les enfants et les parents dans les écoles, la mise en place d’un hackathon et la formation de médiateurs. </a:t>
            </a:r>
          </a:p>
          <a:p>
            <a:pPr marL="285750" indent="-285750" algn="just">
              <a:buFont typeface="Arial" panose="020B0604020202020204" pitchFamily="34" charset="0"/>
              <a:buChar char="•"/>
            </a:pPr>
            <a:endPar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rPr>
              <a:t>Ce que l’AMI a apporté </a:t>
            </a: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Légitimité et crédibilité auprès d’autres partenaires publics (préfecture, CAF,..) pour obtenir de nouveaux financements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Un accompagnement individuel poussé pour professionnaliser  l’association sur la gestion de ses différentes activités et du projet. </a:t>
            </a:r>
          </a:p>
        </p:txBody>
      </p:sp>
    </p:spTree>
    <p:extLst>
      <p:ext uri="{BB962C8B-B14F-4D97-AF65-F5344CB8AC3E}">
        <p14:creationId xmlns:p14="http://schemas.microsoft.com/office/powerpoint/2010/main" val="392093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11</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dirty="0"/>
            </a:p>
          </p:txBody>
        </p:sp>
      </p:gr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8" name="Rectangle 7">
            <a:extLst>
              <a:ext uri="{FF2B5EF4-FFF2-40B4-BE49-F238E27FC236}">
                <a16:creationId xmlns:a16="http://schemas.microsoft.com/office/drawing/2014/main" id="{C55354BA-BA3A-4775-4BF9-C2B9F72B8668}"/>
              </a:ext>
            </a:extLst>
          </p:cNvPr>
          <p:cNvSpPr/>
          <p:nvPr/>
        </p:nvSpPr>
        <p:spPr>
          <a:xfrm>
            <a:off x="5308600" y="457200"/>
            <a:ext cx="4851400" cy="609600"/>
          </a:xfrm>
          <a:prstGeom prst="rect">
            <a:avLst/>
          </a:prstGeom>
          <a:solidFill>
            <a:srgbClr val="06806C"/>
          </a:solidFill>
          <a:ln>
            <a:solidFill>
              <a:srgbClr val="0680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b="1" dirty="0"/>
              <a:t>TABLE RONDE N°2</a:t>
            </a:r>
          </a:p>
        </p:txBody>
      </p:sp>
      <p:sp>
        <p:nvSpPr>
          <p:cNvPr id="9" name="ZoneTexte 8">
            <a:extLst>
              <a:ext uri="{FF2B5EF4-FFF2-40B4-BE49-F238E27FC236}">
                <a16:creationId xmlns:a16="http://schemas.microsoft.com/office/drawing/2014/main" id="{8522A366-6C91-8FBD-0D6B-8A1EBD4D3445}"/>
              </a:ext>
            </a:extLst>
          </p:cNvPr>
          <p:cNvSpPr txBox="1"/>
          <p:nvPr/>
        </p:nvSpPr>
        <p:spPr>
          <a:xfrm>
            <a:off x="5103580" y="1098112"/>
            <a:ext cx="5261440" cy="523220"/>
          </a:xfrm>
          <a:prstGeom prst="rect">
            <a:avLst/>
          </a:prstGeom>
          <a:noFill/>
        </p:spPr>
        <p:txBody>
          <a:bodyPr wrap="none" rtlCol="0">
            <a:spAutoFit/>
          </a:bodyPr>
          <a:lstStyle/>
          <a:p>
            <a:pPr algn="ctr"/>
            <a:r>
              <a:rPr lang="fr-FR" sz="2800" b="1" u="sng" dirty="0">
                <a:solidFill>
                  <a:srgbClr val="2C3176"/>
                </a:solidFill>
              </a:rPr>
              <a:t>COMPTE-RENDU DES ÉCHANGES</a:t>
            </a:r>
            <a:r>
              <a:rPr lang="fr-FR" sz="2800" b="1" dirty="0">
                <a:solidFill>
                  <a:srgbClr val="2C3176"/>
                </a:solidFill>
              </a:rPr>
              <a:t> </a:t>
            </a:r>
          </a:p>
        </p:txBody>
      </p:sp>
      <p:sp>
        <p:nvSpPr>
          <p:cNvPr id="18" name="ZoneTexte 17">
            <a:extLst>
              <a:ext uri="{FF2B5EF4-FFF2-40B4-BE49-F238E27FC236}">
                <a16:creationId xmlns:a16="http://schemas.microsoft.com/office/drawing/2014/main" id="{6C7F3346-B7C1-7349-8EE3-A1172933BF18}"/>
              </a:ext>
            </a:extLst>
          </p:cNvPr>
          <p:cNvSpPr txBox="1"/>
          <p:nvPr/>
        </p:nvSpPr>
        <p:spPr>
          <a:xfrm>
            <a:off x="578853" y="2693643"/>
            <a:ext cx="5720347" cy="4616648"/>
          </a:xfrm>
          <a:prstGeom prst="rect">
            <a:avLst/>
          </a:prstGeom>
          <a:noFill/>
        </p:spPr>
        <p:txBody>
          <a:bodyPr wrap="square" rtlCol="0">
            <a:spAutoFit/>
          </a:bodyPr>
          <a:lstStyle/>
          <a:p>
            <a:pPr algn="just"/>
            <a:r>
              <a:rPr lang="fr-FR" sz="1600" b="1" u="sng" dirty="0">
                <a:solidFill>
                  <a:srgbClr val="2C3176"/>
                </a:solidFill>
              </a:rPr>
              <a:t>Projet « La Maison (Re)connectée » :</a:t>
            </a:r>
          </a:p>
          <a:p>
            <a:pPr marL="285750" indent="-285750" algn="just">
              <a:buFont typeface="Arial" panose="020B0604020202020204" pitchFamily="34" charset="0"/>
              <a:buChar char="•"/>
            </a:pPr>
            <a:r>
              <a:rPr lang="fr-FR" sz="1600" b="1" dirty="0">
                <a:solidFill>
                  <a:srgbClr val="2C3176"/>
                </a:solidFill>
              </a:rPr>
              <a:t>Rappel du projet : </a:t>
            </a:r>
          </a:p>
          <a:p>
            <a:pPr lvl="1" algn="just"/>
            <a:r>
              <a:rPr lang="fr-FR" sz="1400" b="0" i="1" dirty="0">
                <a:solidFill>
                  <a:srgbClr val="2C3176"/>
                </a:solidFill>
                <a:effectLst/>
              </a:rPr>
              <a:t>« La Maison (re)connectée, porté par l’association la Fabulerie est un outil d’exploration, d’apprentissage ouvert et de médiation centré sur les usages numériques du quotidien à la croisée de plusieurs thématiques : alimentation, santé, accès aux droits, parentalité, scolarité, solidarités, environnement, culture…  »</a:t>
            </a:r>
            <a:r>
              <a:rPr lang="fr-FR" sz="1400" i="1" dirty="0">
                <a:solidFill>
                  <a:srgbClr val="2C3176"/>
                </a:solidFill>
              </a:rPr>
              <a:t> </a:t>
            </a:r>
          </a:p>
          <a:p>
            <a:pPr marL="285750" indent="-285750" algn="just">
              <a:buFont typeface="Arial" panose="020B0604020202020204" pitchFamily="34" charset="0"/>
              <a:buChar char="•"/>
            </a:pPr>
            <a:endParaRPr lang="fr-FR" sz="1600" b="1" u="sng" dirty="0">
              <a:solidFill>
                <a:srgbClr val="2C3176"/>
              </a:solidFill>
            </a:endParaRPr>
          </a:p>
          <a:p>
            <a:pPr marL="285750" indent="-285750" algn="just">
              <a:buFont typeface="Arial" panose="020B0604020202020204" pitchFamily="34" charset="0"/>
              <a:buChar char="•"/>
            </a:pPr>
            <a:r>
              <a:rPr lang="fr-FR" sz="1600" b="1" dirty="0">
                <a:solidFill>
                  <a:srgbClr val="2C3176"/>
                </a:solidFill>
              </a:rPr>
              <a:t>Ce que l’AMI a permis :</a:t>
            </a:r>
            <a:r>
              <a:rPr lang="fr-FR" sz="1600" dirty="0">
                <a:solidFill>
                  <a:srgbClr val="2C3176"/>
                </a:solidFill>
              </a:rPr>
              <a:t>  </a:t>
            </a:r>
          </a:p>
          <a:p>
            <a:pPr marL="742950" lvl="1" indent="-285750" algn="just">
              <a:buFont typeface="Courier New" panose="02070309020205020404" pitchFamily="49" charset="0"/>
              <a:buChar char="o"/>
            </a:pPr>
            <a:r>
              <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Le lancement d’une idée innovante ;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La structuration du consortium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Des échanges facilités avec les pouvoirs publics grâce à la marque ANCT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Un apport d’expertise sur les licences et de ressources complémentaires sur le développement dans le cadre des accompagnements NEC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Une mise en réseau, la Maison (Re)connectée sera bientôt testée par ICOM Provence !  </a:t>
            </a:r>
          </a:p>
          <a:p>
            <a:pPr marL="742950" lvl="1" indent="-285750" algn="just">
              <a:buFont typeface="Courier New" panose="02070309020205020404" pitchFamily="49" charset="0"/>
              <a:buChar char="o"/>
            </a:pPr>
            <a:endPar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Texte 18">
            <a:extLst>
              <a:ext uri="{FF2B5EF4-FFF2-40B4-BE49-F238E27FC236}">
                <a16:creationId xmlns:a16="http://schemas.microsoft.com/office/drawing/2014/main" id="{3E799567-A37F-EE79-4FCF-4DEFF6BA7766}"/>
              </a:ext>
            </a:extLst>
          </p:cNvPr>
          <p:cNvSpPr txBox="1"/>
          <p:nvPr/>
        </p:nvSpPr>
        <p:spPr>
          <a:xfrm>
            <a:off x="578853" y="2004184"/>
            <a:ext cx="2560766" cy="369332"/>
          </a:xfrm>
          <a:prstGeom prst="rect">
            <a:avLst/>
          </a:prstGeom>
          <a:solidFill>
            <a:srgbClr val="5D6DB3"/>
          </a:solidFill>
        </p:spPr>
        <p:txBody>
          <a:bodyPr wrap="none" rtlCol="0">
            <a:spAutoFit/>
          </a:bodyPr>
          <a:lstStyle/>
          <a:p>
            <a:r>
              <a:rPr lang="fr-FR" b="1" dirty="0">
                <a:solidFill>
                  <a:schemeClr val="bg1"/>
                </a:solidFill>
              </a:rPr>
              <a:t>PRÉSENTATIONS (suite) : </a:t>
            </a:r>
          </a:p>
        </p:txBody>
      </p:sp>
      <p:pic>
        <p:nvPicPr>
          <p:cNvPr id="12" name="Image 11" descr="Une image contenant habits, texte, personne, intérieur&#10;&#10;Description générée automatiquement">
            <a:extLst>
              <a:ext uri="{FF2B5EF4-FFF2-40B4-BE49-F238E27FC236}">
                <a16:creationId xmlns:a16="http://schemas.microsoft.com/office/drawing/2014/main" id="{0399FB40-236A-BC40-3BA6-B5378DCD5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238" y="2200882"/>
            <a:ext cx="6089162" cy="3425154"/>
          </a:xfrm>
          <a:prstGeom prst="rect">
            <a:avLst/>
          </a:prstGeom>
          <a:effectLst>
            <a:outerShdw blurRad="50800" dist="38100" dir="2700000" algn="tl" rotWithShape="0">
              <a:prstClr val="black">
                <a:alpha val="40000"/>
              </a:prstClr>
            </a:outerShdw>
          </a:effectLst>
        </p:spPr>
      </p:pic>
      <p:pic>
        <p:nvPicPr>
          <p:cNvPr id="10" name="Image 9" descr="Une image contenant personne, habits, ordinateur portable, ordinateur&#10;&#10;Description générée automatiquement">
            <a:extLst>
              <a:ext uri="{FF2B5EF4-FFF2-40B4-BE49-F238E27FC236}">
                <a16:creationId xmlns:a16="http://schemas.microsoft.com/office/drawing/2014/main" id="{BA016705-E09B-1E28-68DD-7E2971692D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8800" y="4371521"/>
            <a:ext cx="4724400" cy="3543300"/>
          </a:xfrm>
          <a:prstGeom prst="rect">
            <a:avLst/>
          </a:prstGeom>
          <a:effectLst>
            <a:outerShdw blurRad="50800" dist="38100" dir="2700000" algn="tl" rotWithShape="0">
              <a:prstClr val="black">
                <a:alpha val="40000"/>
              </a:prstClr>
            </a:outerShdw>
          </a:effectLst>
        </p:spPr>
      </p:pic>
      <p:pic>
        <p:nvPicPr>
          <p:cNvPr id="17" name="Image 16">
            <a:hlinkClick r:id="rId6"/>
            <a:extLst>
              <a:ext uri="{FF2B5EF4-FFF2-40B4-BE49-F238E27FC236}">
                <a16:creationId xmlns:a16="http://schemas.microsoft.com/office/drawing/2014/main" id="{4A7F8B18-021E-3179-1AF4-334F96632984}"/>
              </a:ext>
            </a:extLst>
          </p:cNvPr>
          <p:cNvPicPr>
            <a:picLocks noChangeAspect="1"/>
          </p:cNvPicPr>
          <p:nvPr/>
        </p:nvPicPr>
        <p:blipFill>
          <a:blip r:embed="rId7"/>
          <a:stretch>
            <a:fillRect/>
          </a:stretch>
        </p:blipFill>
        <p:spPr>
          <a:xfrm>
            <a:off x="7318324" y="6354505"/>
            <a:ext cx="2841676" cy="914400"/>
          </a:xfrm>
          <a:prstGeom prst="rect">
            <a:avLst/>
          </a:prstGeom>
        </p:spPr>
      </p:pic>
      <p:pic>
        <p:nvPicPr>
          <p:cNvPr id="23" name="Graphique 22" descr="Curseur avec un remplissage uni">
            <a:extLst>
              <a:ext uri="{FF2B5EF4-FFF2-40B4-BE49-F238E27FC236}">
                <a16:creationId xmlns:a16="http://schemas.microsoft.com/office/drawing/2014/main" id="{A88CF581-9871-D3FE-2A9F-F20D156932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6989686" y="6940267"/>
            <a:ext cx="657276" cy="657276"/>
          </a:xfrm>
          <a:prstGeom prst="rect">
            <a:avLst/>
          </a:prstGeom>
        </p:spPr>
      </p:pic>
      <p:sp>
        <p:nvSpPr>
          <p:cNvPr id="24" name="ZoneTexte 23">
            <a:extLst>
              <a:ext uri="{FF2B5EF4-FFF2-40B4-BE49-F238E27FC236}">
                <a16:creationId xmlns:a16="http://schemas.microsoft.com/office/drawing/2014/main" id="{43FE8BF3-5A4F-D986-8CD4-171D73699C20}"/>
              </a:ext>
            </a:extLst>
          </p:cNvPr>
          <p:cNvSpPr txBox="1"/>
          <p:nvPr/>
        </p:nvSpPr>
        <p:spPr>
          <a:xfrm>
            <a:off x="4681461" y="7525731"/>
            <a:ext cx="3235477" cy="830997"/>
          </a:xfrm>
          <a:prstGeom prst="rect">
            <a:avLst/>
          </a:prstGeom>
          <a:noFill/>
        </p:spPr>
        <p:txBody>
          <a:bodyPr wrap="square" rtlCol="0">
            <a:spAutoFit/>
          </a:bodyPr>
          <a:lstStyle/>
          <a:p>
            <a:pPr algn="ctr"/>
            <a:r>
              <a:rPr lang="fr-FR" sz="1600" i="1" dirty="0">
                <a:solidFill>
                  <a:srgbClr val="5D6DB3"/>
                </a:solidFill>
              </a:rPr>
              <a:t>Pour découvrir la maison et participer aux expérimentations, cliquez sur l’icône. </a:t>
            </a:r>
          </a:p>
        </p:txBody>
      </p:sp>
      <p:sp>
        <p:nvSpPr>
          <p:cNvPr id="25" name="ZoneTexte 24">
            <a:extLst>
              <a:ext uri="{FF2B5EF4-FFF2-40B4-BE49-F238E27FC236}">
                <a16:creationId xmlns:a16="http://schemas.microsoft.com/office/drawing/2014/main" id="{F06B449D-DEBF-C6B0-48FD-D34057D637EF}"/>
              </a:ext>
            </a:extLst>
          </p:cNvPr>
          <p:cNvSpPr txBox="1"/>
          <p:nvPr/>
        </p:nvSpPr>
        <p:spPr>
          <a:xfrm>
            <a:off x="12852400" y="2471826"/>
            <a:ext cx="3235477" cy="338554"/>
          </a:xfrm>
          <a:prstGeom prst="rect">
            <a:avLst/>
          </a:prstGeom>
          <a:noFill/>
        </p:spPr>
        <p:txBody>
          <a:bodyPr wrap="square" rtlCol="0">
            <a:spAutoFit/>
          </a:bodyPr>
          <a:lstStyle/>
          <a:p>
            <a:r>
              <a:rPr lang="fr-FR" sz="1600" i="1" dirty="0">
                <a:solidFill>
                  <a:srgbClr val="5D6DB3"/>
                </a:solidFill>
              </a:rPr>
              <a:t>Version physique </a:t>
            </a:r>
          </a:p>
        </p:txBody>
      </p:sp>
      <p:sp>
        <p:nvSpPr>
          <p:cNvPr id="26" name="ZoneTexte 25">
            <a:extLst>
              <a:ext uri="{FF2B5EF4-FFF2-40B4-BE49-F238E27FC236}">
                <a16:creationId xmlns:a16="http://schemas.microsoft.com/office/drawing/2014/main" id="{DFD974E5-EB28-B4D8-5CC7-929F3CB68D8F}"/>
              </a:ext>
            </a:extLst>
          </p:cNvPr>
          <p:cNvSpPr txBox="1"/>
          <p:nvPr/>
        </p:nvSpPr>
        <p:spPr>
          <a:xfrm>
            <a:off x="11214032" y="7953927"/>
            <a:ext cx="3235477" cy="338554"/>
          </a:xfrm>
          <a:prstGeom prst="rect">
            <a:avLst/>
          </a:prstGeom>
          <a:noFill/>
        </p:spPr>
        <p:txBody>
          <a:bodyPr wrap="square" rtlCol="0">
            <a:spAutoFit/>
          </a:bodyPr>
          <a:lstStyle/>
          <a:p>
            <a:pPr algn="ctr"/>
            <a:r>
              <a:rPr lang="fr-FR" sz="1600" i="1" dirty="0">
                <a:solidFill>
                  <a:srgbClr val="5D6DB3"/>
                </a:solidFill>
              </a:rPr>
              <a:t>Version itinérante </a:t>
            </a:r>
          </a:p>
        </p:txBody>
      </p:sp>
    </p:spTree>
    <p:extLst>
      <p:ext uri="{BB962C8B-B14F-4D97-AF65-F5344CB8AC3E}">
        <p14:creationId xmlns:p14="http://schemas.microsoft.com/office/powerpoint/2010/main" val="69269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object 11"/>
          <p:cNvGrpSpPr/>
          <p:nvPr/>
        </p:nvGrpSpPr>
        <p:grpSpPr>
          <a:xfrm>
            <a:off x="2535821" y="2403126"/>
            <a:ext cx="6354180" cy="4069715"/>
            <a:chOff x="2535821" y="2403126"/>
            <a:chExt cx="6354180"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1" y="3844442"/>
              <a:ext cx="6354180" cy="1270900"/>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a:p>
          </p:txBody>
        </p:sp>
      </p:grpSp>
      <p:sp>
        <p:nvSpPr>
          <p:cNvPr id="14" name="object 14"/>
          <p:cNvSpPr txBox="1">
            <a:spLocks noGrp="1"/>
          </p:cNvSpPr>
          <p:nvPr>
            <p:ph type="title"/>
          </p:nvPr>
        </p:nvSpPr>
        <p:spPr>
          <a:xfrm>
            <a:off x="3131775" y="3684251"/>
            <a:ext cx="5529625" cy="1507463"/>
          </a:xfrm>
          <a:prstGeom prst="rect">
            <a:avLst/>
          </a:prstGeom>
        </p:spPr>
        <p:txBody>
          <a:bodyPr vert="horz" wrap="square" lIns="0" tIns="14604" rIns="0" bIns="0" rtlCol="0">
            <a:spAutoFit/>
          </a:bodyPr>
          <a:lstStyle/>
          <a:p>
            <a:pPr marL="12700">
              <a:lnSpc>
                <a:spcPct val="100000"/>
              </a:lnSpc>
              <a:spcBef>
                <a:spcPts val="114"/>
              </a:spcBef>
            </a:pPr>
            <a:r>
              <a:rPr lang="fr-FR" sz="4850" spc="310" dirty="0">
                <a:solidFill>
                  <a:srgbClr val="2C3176"/>
                </a:solidFill>
                <a:latin typeface="Marianne" charset="0"/>
                <a:ea typeface="Marianne" charset="0"/>
                <a:cs typeface="Marianne" charset="0"/>
              </a:rPr>
              <a:t>Capitalisation des communs produits</a:t>
            </a:r>
            <a:endParaRPr sz="4850" dirty="0">
              <a:latin typeface="Marianne" charset="0"/>
              <a:ea typeface="Marianne" charset="0"/>
              <a:cs typeface="Marianne" charset="0"/>
            </a:endParaRP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19" name="object 14"/>
          <p:cNvSpPr txBox="1">
            <a:spLocks/>
          </p:cNvSpPr>
          <p:nvPr/>
        </p:nvSpPr>
        <p:spPr>
          <a:xfrm>
            <a:off x="1041400" y="2976937"/>
            <a:ext cx="1613052"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3800" kern="0" spc="310" dirty="0">
                <a:solidFill>
                  <a:srgbClr val="2C3176"/>
                </a:solidFill>
                <a:latin typeface="Marianne ExtraBold" charset="0"/>
                <a:ea typeface="Marianne ExtraBold" charset="0"/>
                <a:cs typeface="Marianne ExtraBold" charset="0"/>
              </a:rPr>
              <a:t>3.</a:t>
            </a:r>
            <a:endParaRPr lang="fr-FR" sz="13800" kern="0" dirty="0">
              <a:latin typeface="Marianne ExtraBold" charset="0"/>
              <a:ea typeface="Marianne ExtraBold" charset="0"/>
              <a:cs typeface="Marianne ExtraBold"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pic>
        <p:nvPicPr>
          <p:cNvPr id="2" name="Image 1">
            <a:extLst>
              <a:ext uri="{FF2B5EF4-FFF2-40B4-BE49-F238E27FC236}">
                <a16:creationId xmlns:a16="http://schemas.microsoft.com/office/drawing/2014/main" id="{617EF3D6-A6B3-F237-D8F3-F600263A89D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9435" r="8599"/>
          <a:stretch/>
        </p:blipFill>
        <p:spPr>
          <a:xfrm>
            <a:off x="9284307" y="2537142"/>
            <a:ext cx="5930293" cy="4069715"/>
          </a:xfrm>
          <a:prstGeom prst="rect">
            <a:avLst/>
          </a:prstGeom>
        </p:spPr>
      </p:pic>
    </p:spTree>
    <p:extLst>
      <p:ext uri="{BB962C8B-B14F-4D97-AF65-F5344CB8AC3E}">
        <p14:creationId xmlns:p14="http://schemas.microsoft.com/office/powerpoint/2010/main" val="200332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13</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6" name="object 3">
            <a:extLst>
              <a:ext uri="{FF2B5EF4-FFF2-40B4-BE49-F238E27FC236}">
                <a16:creationId xmlns:a16="http://schemas.microsoft.com/office/drawing/2014/main" id="{19E06D0D-80DA-036D-7EA9-C7A6974D5162}"/>
              </a:ext>
            </a:extLst>
          </p:cNvPr>
          <p:cNvSpPr>
            <a:spLocks noChangeAspect="1"/>
          </p:cNvSpPr>
          <p:nvPr/>
        </p:nvSpPr>
        <p:spPr>
          <a:xfrm>
            <a:off x="584200" y="7848600"/>
            <a:ext cx="954722" cy="91314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sp>
        <p:nvSpPr>
          <p:cNvPr id="7" name="ZoneTexte 6">
            <a:extLst>
              <a:ext uri="{FF2B5EF4-FFF2-40B4-BE49-F238E27FC236}">
                <a16:creationId xmlns:a16="http://schemas.microsoft.com/office/drawing/2014/main" id="{30C4D945-A71B-8CFB-A258-462B1075D88E}"/>
              </a:ext>
            </a:extLst>
          </p:cNvPr>
          <p:cNvSpPr txBox="1"/>
          <p:nvPr/>
        </p:nvSpPr>
        <p:spPr>
          <a:xfrm>
            <a:off x="5294339" y="385822"/>
            <a:ext cx="5667322" cy="1446550"/>
          </a:xfrm>
          <a:prstGeom prst="rect">
            <a:avLst/>
          </a:prstGeom>
          <a:noFill/>
        </p:spPr>
        <p:txBody>
          <a:bodyPr wrap="square" rtlCol="0">
            <a:spAutoFit/>
          </a:bodyPr>
          <a:lstStyle/>
          <a:p>
            <a:pPr algn="ctr"/>
            <a:r>
              <a:rPr lang="fr-FR" sz="4400" b="1" dirty="0">
                <a:solidFill>
                  <a:srgbClr val="2C3176"/>
                </a:solidFill>
                <a:latin typeface="Marianne ExtraBold"/>
              </a:rPr>
              <a:t>Plusieurs canaux à votre disposition</a:t>
            </a:r>
          </a:p>
        </p:txBody>
      </p:sp>
      <p:sp>
        <p:nvSpPr>
          <p:cNvPr id="19" name="ZoneTexte 18">
            <a:extLst>
              <a:ext uri="{FF2B5EF4-FFF2-40B4-BE49-F238E27FC236}">
                <a16:creationId xmlns:a16="http://schemas.microsoft.com/office/drawing/2014/main" id="{F11A7C92-62BE-0097-8E13-12F2CAE595F1}"/>
              </a:ext>
            </a:extLst>
          </p:cNvPr>
          <p:cNvSpPr txBox="1"/>
          <p:nvPr/>
        </p:nvSpPr>
        <p:spPr>
          <a:xfrm>
            <a:off x="9062503" y="3654840"/>
            <a:ext cx="5112875" cy="907941"/>
          </a:xfrm>
          <a:prstGeom prst="rect">
            <a:avLst/>
          </a:prstGeom>
          <a:noFill/>
        </p:spPr>
        <p:txBody>
          <a:bodyPr wrap="none" rtlCol="0">
            <a:spAutoFit/>
          </a:bodyPr>
          <a:lstStyle/>
          <a:p>
            <a:pPr marL="342900" indent="-342900">
              <a:spcAft>
                <a:spcPts val="600"/>
              </a:spcAft>
              <a:buFont typeface="Arial" panose="020B0604020202020204" pitchFamily="34" charset="0"/>
              <a:buChar char="•"/>
            </a:pPr>
            <a:r>
              <a:rPr lang="fr-FR" sz="2400" b="1" dirty="0">
                <a:solidFill>
                  <a:srgbClr val="2C3176"/>
                </a:solidFill>
              </a:rPr>
              <a:t>1 canal dédié aux lauréats</a:t>
            </a:r>
          </a:p>
          <a:p>
            <a:pPr marL="342900" indent="-342900">
              <a:spcAft>
                <a:spcPts val="600"/>
              </a:spcAft>
              <a:buFont typeface="Arial" panose="020B0604020202020204" pitchFamily="34" charset="0"/>
              <a:buChar char="•"/>
            </a:pPr>
            <a:r>
              <a:rPr lang="fr-FR" sz="2400" b="1" dirty="0">
                <a:solidFill>
                  <a:srgbClr val="2C3176"/>
                </a:solidFill>
              </a:rPr>
              <a:t>1 dossier avec toutes les ressources </a:t>
            </a:r>
          </a:p>
        </p:txBody>
      </p:sp>
      <p:sp>
        <p:nvSpPr>
          <p:cNvPr id="23" name="ZoneTexte 22">
            <a:extLst>
              <a:ext uri="{FF2B5EF4-FFF2-40B4-BE49-F238E27FC236}">
                <a16:creationId xmlns:a16="http://schemas.microsoft.com/office/drawing/2014/main" id="{BD465072-3010-3C8E-B30B-53C95F423F6D}"/>
              </a:ext>
            </a:extLst>
          </p:cNvPr>
          <p:cNvSpPr txBox="1"/>
          <p:nvPr/>
        </p:nvSpPr>
        <p:spPr>
          <a:xfrm>
            <a:off x="2413000" y="3886200"/>
            <a:ext cx="4876800" cy="16466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fr-FR" sz="2400" b="1" dirty="0">
                <a:solidFill>
                  <a:srgbClr val="2C3176"/>
                </a:solidFill>
              </a:rPr>
              <a:t>1 collection dédiée aux lauréats </a:t>
            </a:r>
            <a:r>
              <a:rPr lang="fr-FR" sz="2400" dirty="0">
                <a:solidFill>
                  <a:srgbClr val="2C3176"/>
                </a:solidFill>
              </a:rPr>
              <a:t>avec les ressources produites en commun</a:t>
            </a:r>
          </a:p>
          <a:p>
            <a:pPr marL="342900" indent="-342900">
              <a:spcAft>
                <a:spcPts val="600"/>
              </a:spcAft>
              <a:buFont typeface="Arial" panose="020B0604020202020204" pitchFamily="34" charset="0"/>
              <a:buChar char="•"/>
            </a:pPr>
            <a:r>
              <a:rPr lang="fr-FR" sz="2400" b="1" dirty="0">
                <a:solidFill>
                  <a:srgbClr val="2C3176"/>
                </a:solidFill>
              </a:rPr>
              <a:t>1 Base par lauréats</a:t>
            </a:r>
          </a:p>
        </p:txBody>
      </p:sp>
      <p:sp>
        <p:nvSpPr>
          <p:cNvPr id="27" name="Rectangle 26">
            <a:extLst>
              <a:ext uri="{FF2B5EF4-FFF2-40B4-BE49-F238E27FC236}">
                <a16:creationId xmlns:a16="http://schemas.microsoft.com/office/drawing/2014/main" id="{F3F12A60-FA88-BFE6-556B-FE353E4AE539}"/>
              </a:ext>
            </a:extLst>
          </p:cNvPr>
          <p:cNvSpPr/>
          <p:nvPr/>
        </p:nvSpPr>
        <p:spPr>
          <a:xfrm>
            <a:off x="1803400" y="3124200"/>
            <a:ext cx="5667322" cy="2819400"/>
          </a:xfrm>
          <a:prstGeom prst="rect">
            <a:avLst/>
          </a:prstGeom>
          <a:noFill/>
          <a:ln>
            <a:solidFill>
              <a:srgbClr val="2C31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14CA4244-5CB6-77C6-1784-1A7351BBD3E2}"/>
              </a:ext>
            </a:extLst>
          </p:cNvPr>
          <p:cNvPicPr>
            <a:picLocks noChangeAspect="1"/>
          </p:cNvPicPr>
          <p:nvPr/>
        </p:nvPicPr>
        <p:blipFill>
          <a:blip r:embed="rId4"/>
          <a:stretch>
            <a:fillRect/>
          </a:stretch>
        </p:blipFill>
        <p:spPr>
          <a:xfrm>
            <a:off x="1167006" y="2667000"/>
            <a:ext cx="4998002" cy="966826"/>
          </a:xfrm>
          <a:prstGeom prst="rect">
            <a:avLst/>
          </a:prstGeom>
        </p:spPr>
      </p:pic>
      <p:sp>
        <p:nvSpPr>
          <p:cNvPr id="29" name="Rectangle 28">
            <a:extLst>
              <a:ext uri="{FF2B5EF4-FFF2-40B4-BE49-F238E27FC236}">
                <a16:creationId xmlns:a16="http://schemas.microsoft.com/office/drawing/2014/main" id="{89DA048D-45F6-8B3B-F696-8033C80E69AD}"/>
              </a:ext>
            </a:extLst>
          </p:cNvPr>
          <p:cNvSpPr/>
          <p:nvPr/>
        </p:nvSpPr>
        <p:spPr>
          <a:xfrm>
            <a:off x="8785280" y="3124200"/>
            <a:ext cx="5667322" cy="2819400"/>
          </a:xfrm>
          <a:prstGeom prst="rect">
            <a:avLst/>
          </a:prstGeom>
          <a:noFill/>
          <a:ln>
            <a:solidFill>
              <a:srgbClr val="2C31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BD6D9924-D091-5F14-964D-0DFDCA28F648}"/>
              </a:ext>
            </a:extLst>
          </p:cNvPr>
          <p:cNvPicPr>
            <a:picLocks noChangeAspect="1"/>
          </p:cNvPicPr>
          <p:nvPr/>
        </p:nvPicPr>
        <p:blipFill>
          <a:blip r:embed="rId5"/>
          <a:stretch>
            <a:fillRect/>
          </a:stretch>
        </p:blipFill>
        <p:spPr>
          <a:xfrm>
            <a:off x="11099800" y="2667000"/>
            <a:ext cx="3781985" cy="857250"/>
          </a:xfrm>
          <a:prstGeom prst="rect">
            <a:avLst/>
          </a:prstGeom>
          <a:solidFill>
            <a:schemeClr val="bg1"/>
          </a:solidFill>
        </p:spPr>
      </p:pic>
      <p:pic>
        <p:nvPicPr>
          <p:cNvPr id="31" name="Image 30">
            <a:extLst>
              <a:ext uri="{FF2B5EF4-FFF2-40B4-BE49-F238E27FC236}">
                <a16:creationId xmlns:a16="http://schemas.microsoft.com/office/drawing/2014/main" id="{46168482-7936-7B4A-83E1-A74539B3088F}"/>
              </a:ext>
            </a:extLst>
          </p:cNvPr>
          <p:cNvPicPr>
            <a:picLocks noChangeAspect="1"/>
          </p:cNvPicPr>
          <p:nvPr/>
        </p:nvPicPr>
        <p:blipFill>
          <a:blip r:embed="rId6"/>
          <a:stretch>
            <a:fillRect/>
          </a:stretch>
        </p:blipFill>
        <p:spPr>
          <a:xfrm>
            <a:off x="9335396" y="4458900"/>
            <a:ext cx="3528807" cy="646301"/>
          </a:xfrm>
          <a:prstGeom prst="rect">
            <a:avLst/>
          </a:prstGeom>
        </p:spPr>
      </p:pic>
      <p:pic>
        <p:nvPicPr>
          <p:cNvPr id="33" name="Image 32" descr="Une image contenant ampoule, cercle, conception&#10;&#10;Description générée automatiquement">
            <a:extLst>
              <a:ext uri="{FF2B5EF4-FFF2-40B4-BE49-F238E27FC236}">
                <a16:creationId xmlns:a16="http://schemas.microsoft.com/office/drawing/2014/main" id="{7939EC52-ADF6-56CA-A810-4A07A92356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71400" y="6659579"/>
            <a:ext cx="1518779" cy="1518779"/>
          </a:xfrm>
          <a:prstGeom prst="rect">
            <a:avLst/>
          </a:prstGeom>
        </p:spPr>
      </p:pic>
      <p:sp>
        <p:nvSpPr>
          <p:cNvPr id="34" name="ZoneTexte 33">
            <a:extLst>
              <a:ext uri="{FF2B5EF4-FFF2-40B4-BE49-F238E27FC236}">
                <a16:creationId xmlns:a16="http://schemas.microsoft.com/office/drawing/2014/main" id="{F859147C-0B10-78E9-4528-88470F1787EE}"/>
              </a:ext>
            </a:extLst>
          </p:cNvPr>
          <p:cNvSpPr txBox="1"/>
          <p:nvPr/>
        </p:nvSpPr>
        <p:spPr>
          <a:xfrm>
            <a:off x="2489200" y="6886244"/>
            <a:ext cx="10237594" cy="954107"/>
          </a:xfrm>
          <a:prstGeom prst="rect">
            <a:avLst/>
          </a:prstGeom>
          <a:noFill/>
        </p:spPr>
        <p:txBody>
          <a:bodyPr wrap="square" rtlCol="0">
            <a:spAutoFit/>
          </a:bodyPr>
          <a:lstStyle/>
          <a:p>
            <a:pPr algn="ctr"/>
            <a:r>
              <a:rPr lang="fr-FR" sz="2800" b="1" i="1" dirty="0">
                <a:solidFill>
                  <a:srgbClr val="2C3176"/>
                </a:solidFill>
              </a:rPr>
              <a:t>Tous ces outils restent à votre disposition : votre rôle est essentiel pour les alimenter et continuer à les faire vivre</a:t>
            </a:r>
          </a:p>
        </p:txBody>
      </p:sp>
      <p:sp>
        <p:nvSpPr>
          <p:cNvPr id="8" name="ZoneTexte 7">
            <a:extLst>
              <a:ext uri="{FF2B5EF4-FFF2-40B4-BE49-F238E27FC236}">
                <a16:creationId xmlns:a16="http://schemas.microsoft.com/office/drawing/2014/main" id="{C037E0FA-BDCD-9FAD-AD82-3670D0C7D0B3}"/>
              </a:ext>
            </a:extLst>
          </p:cNvPr>
          <p:cNvSpPr txBox="1"/>
          <p:nvPr/>
        </p:nvSpPr>
        <p:spPr>
          <a:xfrm>
            <a:off x="9335396" y="5068669"/>
            <a:ext cx="4808076" cy="923330"/>
          </a:xfrm>
          <a:prstGeom prst="rect">
            <a:avLst/>
          </a:prstGeom>
          <a:noFill/>
        </p:spPr>
        <p:txBody>
          <a:bodyPr wrap="square">
            <a:spAutoFit/>
          </a:bodyPr>
          <a:lstStyle/>
          <a:p>
            <a:r>
              <a:rPr lang="fr-FR" dirty="0">
                <a:solidFill>
                  <a:schemeClr val="tx2"/>
                </a:solidFill>
                <a:hlinkClick r:id="rId8"/>
              </a:rPr>
              <a:t>https://drive.societenumerique.gouv.fr/s/cMgeL3zk6MP4MS4</a:t>
            </a:r>
            <a:endParaRPr lang="fr-FR" dirty="0">
              <a:solidFill>
                <a:schemeClr val="tx2"/>
              </a:solidFill>
            </a:endParaRPr>
          </a:p>
          <a:p>
            <a:endParaRPr lang="fr-FR" dirty="0">
              <a:solidFill>
                <a:schemeClr val="tx2"/>
              </a:solidFill>
            </a:endParaRPr>
          </a:p>
        </p:txBody>
      </p:sp>
    </p:spTree>
    <p:extLst>
      <p:ext uri="{BB962C8B-B14F-4D97-AF65-F5344CB8AC3E}">
        <p14:creationId xmlns:p14="http://schemas.microsoft.com/office/powerpoint/2010/main" val="326654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14</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6" name="object 3">
            <a:extLst>
              <a:ext uri="{FF2B5EF4-FFF2-40B4-BE49-F238E27FC236}">
                <a16:creationId xmlns:a16="http://schemas.microsoft.com/office/drawing/2014/main" id="{19E06D0D-80DA-036D-7EA9-C7A6974D5162}"/>
              </a:ext>
            </a:extLst>
          </p:cNvPr>
          <p:cNvSpPr>
            <a:spLocks noChangeAspect="1"/>
          </p:cNvSpPr>
          <p:nvPr/>
        </p:nvSpPr>
        <p:spPr>
          <a:xfrm>
            <a:off x="584200" y="7848600"/>
            <a:ext cx="954722" cy="91314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sp>
        <p:nvSpPr>
          <p:cNvPr id="7" name="ZoneTexte 6">
            <a:extLst>
              <a:ext uri="{FF2B5EF4-FFF2-40B4-BE49-F238E27FC236}">
                <a16:creationId xmlns:a16="http://schemas.microsoft.com/office/drawing/2014/main" id="{30C4D945-A71B-8CFB-A258-462B1075D88E}"/>
              </a:ext>
            </a:extLst>
          </p:cNvPr>
          <p:cNvSpPr txBox="1"/>
          <p:nvPr/>
        </p:nvSpPr>
        <p:spPr>
          <a:xfrm>
            <a:off x="5294339" y="385822"/>
            <a:ext cx="5667322" cy="1446550"/>
          </a:xfrm>
          <a:prstGeom prst="rect">
            <a:avLst/>
          </a:prstGeom>
          <a:noFill/>
        </p:spPr>
        <p:txBody>
          <a:bodyPr wrap="square" rtlCol="0">
            <a:spAutoFit/>
          </a:bodyPr>
          <a:lstStyle/>
          <a:p>
            <a:pPr algn="ctr"/>
            <a:r>
              <a:rPr lang="fr-FR" sz="4400" b="1" dirty="0">
                <a:solidFill>
                  <a:srgbClr val="2C3176"/>
                </a:solidFill>
                <a:latin typeface="Marianne ExtraBold"/>
              </a:rPr>
              <a:t>« La Base » devient « Les Bases »</a:t>
            </a:r>
          </a:p>
        </p:txBody>
      </p:sp>
      <p:sp>
        <p:nvSpPr>
          <p:cNvPr id="12" name="ZoneTexte 11">
            <a:extLst>
              <a:ext uri="{FF2B5EF4-FFF2-40B4-BE49-F238E27FC236}">
                <a16:creationId xmlns:a16="http://schemas.microsoft.com/office/drawing/2014/main" id="{1F9F919D-A5E7-44BE-BAED-6196993CDAB8}"/>
              </a:ext>
            </a:extLst>
          </p:cNvPr>
          <p:cNvSpPr txBox="1"/>
          <p:nvPr/>
        </p:nvSpPr>
        <p:spPr>
          <a:xfrm>
            <a:off x="210127" y="2484870"/>
            <a:ext cx="7977909" cy="4955203"/>
          </a:xfrm>
          <a:prstGeom prst="rect">
            <a:avLst/>
          </a:prstGeom>
          <a:noFill/>
        </p:spPr>
        <p:txBody>
          <a:bodyPr wrap="square" rtlCol="0">
            <a:spAutoFit/>
          </a:bodyPr>
          <a:lstStyle/>
          <a:p>
            <a:pPr marL="285750" indent="-285750">
              <a:spcAft>
                <a:spcPts val="600"/>
              </a:spcAft>
              <a:buClr>
                <a:srgbClr val="FCCD00"/>
              </a:buClr>
              <a:buFont typeface="Arial" panose="020B0604020202020204" pitchFamily="34" charset="0"/>
              <a:buChar char="•"/>
            </a:pPr>
            <a:r>
              <a:rPr lang="fr-FR" sz="2700" b="1" dirty="0">
                <a:solidFill>
                  <a:srgbClr val="002060"/>
                </a:solidFill>
              </a:rPr>
              <a:t>Ce qui évolue: </a:t>
            </a:r>
          </a:p>
          <a:p>
            <a:pPr marL="914400" lvl="1" indent="-457200">
              <a:spcAft>
                <a:spcPts val="600"/>
              </a:spcAft>
              <a:buClr>
                <a:srgbClr val="2C3176"/>
              </a:buClr>
              <a:buFont typeface="Wingdings" panose="05000000000000000000" pitchFamily="2" charset="2"/>
              <a:buChar char="Ø"/>
            </a:pPr>
            <a:r>
              <a:rPr lang="fr-FR" sz="2700" dirty="0">
                <a:solidFill>
                  <a:srgbClr val="002060"/>
                </a:solidFill>
              </a:rPr>
              <a:t>Un nouveau nom pour éviter les confusions ! </a:t>
            </a:r>
          </a:p>
          <a:p>
            <a:pPr marL="914400" lvl="1" indent="-457200">
              <a:spcAft>
                <a:spcPts val="600"/>
              </a:spcAft>
              <a:buClr>
                <a:srgbClr val="2C3176"/>
              </a:buClr>
              <a:buFont typeface="Wingdings" panose="05000000000000000000" pitchFamily="2" charset="2"/>
              <a:buChar char="Ø"/>
            </a:pPr>
            <a:r>
              <a:rPr lang="fr-FR" sz="2700" dirty="0">
                <a:solidFill>
                  <a:srgbClr val="002060"/>
                </a:solidFill>
              </a:rPr>
              <a:t>Des créations de fiches facilitées</a:t>
            </a:r>
          </a:p>
          <a:p>
            <a:pPr marL="914400" lvl="1" indent="-457200">
              <a:spcAft>
                <a:spcPts val="600"/>
              </a:spcAft>
              <a:buClr>
                <a:srgbClr val="2C3176"/>
              </a:buClr>
              <a:buFont typeface="Wingdings" panose="05000000000000000000" pitchFamily="2" charset="2"/>
              <a:buChar char="Ø"/>
            </a:pPr>
            <a:r>
              <a:rPr lang="fr-FR" sz="2700" dirty="0">
                <a:solidFill>
                  <a:srgbClr val="002060"/>
                </a:solidFill>
              </a:rPr>
              <a:t>Un moteur de recherche plus performant</a:t>
            </a:r>
          </a:p>
          <a:p>
            <a:pPr marL="914400" lvl="1" indent="-457200">
              <a:spcAft>
                <a:spcPts val="600"/>
              </a:spcAft>
              <a:buClr>
                <a:srgbClr val="2C3176"/>
              </a:buClr>
              <a:buFont typeface="Wingdings" panose="05000000000000000000" pitchFamily="2" charset="2"/>
              <a:buChar char="Ø"/>
            </a:pPr>
            <a:r>
              <a:rPr lang="fr-FR" sz="2700" dirty="0">
                <a:solidFill>
                  <a:srgbClr val="002060"/>
                </a:solidFill>
              </a:rPr>
              <a:t>Une navigation plus fluide et accessible</a:t>
            </a:r>
          </a:p>
          <a:p>
            <a:pPr marL="914400" lvl="1" indent="-457200">
              <a:spcAft>
                <a:spcPts val="600"/>
              </a:spcAft>
              <a:buClr>
                <a:srgbClr val="2C3176"/>
              </a:buClr>
              <a:buFont typeface="Wingdings" panose="05000000000000000000" pitchFamily="2" charset="2"/>
              <a:buChar char="Ø"/>
            </a:pPr>
            <a:r>
              <a:rPr lang="fr-FR" sz="2700" dirty="0">
                <a:solidFill>
                  <a:srgbClr val="002060"/>
                </a:solidFill>
              </a:rPr>
              <a:t>Une révision du référencement des fiches</a:t>
            </a:r>
          </a:p>
          <a:p>
            <a:pPr lvl="1">
              <a:spcAft>
                <a:spcPts val="600"/>
              </a:spcAft>
              <a:buClr>
                <a:srgbClr val="FCCD00"/>
              </a:buClr>
            </a:pPr>
            <a:endParaRPr lang="fr-FR" sz="2700" b="1" dirty="0">
              <a:solidFill>
                <a:srgbClr val="002060"/>
              </a:solidFill>
            </a:endParaRPr>
          </a:p>
          <a:p>
            <a:pPr marL="285750" indent="-285750">
              <a:spcAft>
                <a:spcPts val="600"/>
              </a:spcAft>
              <a:buClr>
                <a:srgbClr val="FCCD00"/>
              </a:buClr>
              <a:buFont typeface="Arial" panose="020B0604020202020204" pitchFamily="34" charset="0"/>
              <a:buChar char="•"/>
            </a:pPr>
            <a:r>
              <a:rPr lang="fr-FR" sz="2700" b="1" dirty="0">
                <a:solidFill>
                  <a:srgbClr val="002060"/>
                </a:solidFill>
              </a:rPr>
              <a:t>Ce qui reste: </a:t>
            </a:r>
          </a:p>
          <a:p>
            <a:pPr marL="914400" lvl="1" indent="-457200">
              <a:spcAft>
                <a:spcPts val="600"/>
              </a:spcAft>
              <a:buClr>
                <a:srgbClr val="2C3176"/>
              </a:buClr>
              <a:buFont typeface="Wingdings" panose="05000000000000000000" pitchFamily="2" charset="2"/>
              <a:buChar char="Ø"/>
            </a:pPr>
            <a:r>
              <a:rPr lang="fr-FR" sz="2700" dirty="0">
                <a:solidFill>
                  <a:srgbClr val="002060"/>
                </a:solidFill>
              </a:rPr>
              <a:t>L’ensemble des fiches et bases déjà créées</a:t>
            </a:r>
          </a:p>
          <a:p>
            <a:pPr marL="742950" lvl="1" indent="-285750">
              <a:spcAft>
                <a:spcPts val="600"/>
              </a:spcAft>
              <a:buClr>
                <a:srgbClr val="FCCD00"/>
              </a:buClr>
              <a:buFont typeface="Arial" panose="020B0604020202020204" pitchFamily="34" charset="0"/>
              <a:buChar char="•"/>
            </a:pPr>
            <a:endParaRPr lang="fr-FR" sz="2800" dirty="0">
              <a:solidFill>
                <a:srgbClr val="002060"/>
              </a:solidFill>
            </a:endParaRPr>
          </a:p>
        </p:txBody>
      </p:sp>
      <p:sp>
        <p:nvSpPr>
          <p:cNvPr id="23" name="Freeform 9">
            <a:extLst>
              <a:ext uri="{FF2B5EF4-FFF2-40B4-BE49-F238E27FC236}">
                <a16:creationId xmlns:a16="http://schemas.microsoft.com/office/drawing/2014/main" id="{D979C7D6-00CE-4CF5-B7B8-90A1C3E3CD1E}"/>
              </a:ext>
            </a:extLst>
          </p:cNvPr>
          <p:cNvSpPr/>
          <p:nvPr/>
        </p:nvSpPr>
        <p:spPr>
          <a:xfrm>
            <a:off x="7442200" y="2484870"/>
            <a:ext cx="8676828" cy="4880716"/>
          </a:xfrm>
          <a:custGeom>
            <a:avLst/>
            <a:gdLst/>
            <a:ahLst/>
            <a:cxnLst/>
            <a:rect l="l" t="t" r="r" b="b"/>
            <a:pathLst>
              <a:path w="8676828" h="4880716">
                <a:moveTo>
                  <a:pt x="0" y="0"/>
                </a:moveTo>
                <a:lnTo>
                  <a:pt x="8676828" y="0"/>
                </a:lnTo>
                <a:lnTo>
                  <a:pt x="8676828" y="4880716"/>
                </a:lnTo>
                <a:lnTo>
                  <a:pt x="0" y="4880716"/>
                </a:lnTo>
                <a:lnTo>
                  <a:pt x="0" y="0"/>
                </a:lnTo>
                <a:close/>
              </a:path>
            </a:pathLst>
          </a:custGeom>
          <a:blipFill>
            <a:blip r:embed="rId4"/>
            <a:stretch>
              <a:fillRect/>
            </a:stretch>
          </a:blipFill>
        </p:spPr>
        <p:txBody>
          <a:bodyPr/>
          <a:lstStyle/>
          <a:p>
            <a:endParaRPr lang="fr-FR"/>
          </a:p>
        </p:txBody>
      </p:sp>
    </p:spTree>
    <p:extLst>
      <p:ext uri="{BB962C8B-B14F-4D97-AF65-F5344CB8AC3E}">
        <p14:creationId xmlns:p14="http://schemas.microsoft.com/office/powerpoint/2010/main" val="130036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924877" y="8070484"/>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15" name="object 15"/>
          <p:cNvGrpSpPr/>
          <p:nvPr/>
        </p:nvGrpSpPr>
        <p:grpSpPr>
          <a:xfrm rot="5400000">
            <a:off x="14487029" y="419735"/>
            <a:ext cx="1303020" cy="1377950"/>
            <a:chOff x="845064" y="548305"/>
            <a:chExt cx="1303020" cy="1377950"/>
          </a:xfrm>
        </p:grpSpPr>
        <p:sp>
          <p:nvSpPr>
            <p:cNvPr id="16" name="object 16"/>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7" name="object 17"/>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8746" y="5410200"/>
            <a:ext cx="7668768" cy="3127248"/>
          </a:xfrm>
          <a:prstGeom prst="rect">
            <a:avLst/>
          </a:prstGeom>
        </p:spPr>
      </p:pic>
      <p:sp>
        <p:nvSpPr>
          <p:cNvPr id="18" name="object 18"/>
          <p:cNvSpPr txBox="1">
            <a:spLocks noGrp="1"/>
          </p:cNvSpPr>
          <p:nvPr>
            <p:ph type="title"/>
          </p:nvPr>
        </p:nvSpPr>
        <p:spPr>
          <a:xfrm>
            <a:off x="660400" y="2894748"/>
            <a:ext cx="14254967" cy="2013372"/>
          </a:xfrm>
          <a:prstGeom prst="rect">
            <a:avLst/>
          </a:prstGeom>
        </p:spPr>
        <p:txBody>
          <a:bodyPr vert="horz" wrap="square" lIns="0" tIns="12700" rIns="0" bIns="0" rtlCol="0">
            <a:spAutoFit/>
          </a:bodyPr>
          <a:lstStyle/>
          <a:p>
            <a:pPr marL="951230" algn="ctr">
              <a:lnSpc>
                <a:spcPct val="100000"/>
              </a:lnSpc>
              <a:spcBef>
                <a:spcPts val="100"/>
              </a:spcBef>
            </a:pPr>
            <a:r>
              <a:rPr lang="fr-FR" sz="13000" spc="335" dirty="0">
                <a:solidFill>
                  <a:srgbClr val="2C3176"/>
                </a:solidFill>
                <a:latin typeface="Marianne ExtraBold" charset="0"/>
                <a:ea typeface="Marianne ExtraBold" charset="0"/>
                <a:cs typeface="Marianne ExtraBold" charset="0"/>
              </a:rPr>
              <a:t>PROJECTION</a:t>
            </a:r>
          </a:p>
        </p:txBody>
      </p:sp>
      <p:sp>
        <p:nvSpPr>
          <p:cNvPr id="22" name="Rectangle 21"/>
          <p:cNvSpPr/>
          <p:nvPr/>
        </p:nvSpPr>
        <p:spPr>
          <a:xfrm>
            <a:off x="3937000" y="4941491"/>
            <a:ext cx="8382000" cy="925909"/>
          </a:xfrm>
          <a:prstGeom prst="rect">
            <a:avLst/>
          </a:prstGeom>
          <a:solidFill>
            <a:srgbClr val="FC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C3176"/>
              </a:solidFill>
            </a:endParaRPr>
          </a:p>
        </p:txBody>
      </p:sp>
      <p:sp>
        <p:nvSpPr>
          <p:cNvPr id="21" name="ZoneTexte 20"/>
          <p:cNvSpPr txBox="1"/>
          <p:nvPr/>
        </p:nvSpPr>
        <p:spPr>
          <a:xfrm>
            <a:off x="4241800" y="5006182"/>
            <a:ext cx="7924800" cy="769441"/>
          </a:xfrm>
          <a:prstGeom prst="rect">
            <a:avLst/>
          </a:prstGeom>
          <a:noFill/>
        </p:spPr>
        <p:txBody>
          <a:bodyPr wrap="square" rtlCol="0">
            <a:spAutoFit/>
          </a:bodyPr>
          <a:lstStyle/>
          <a:p>
            <a:pPr algn="ctr"/>
            <a:r>
              <a:rPr lang="fr-FR" sz="4400" dirty="0">
                <a:solidFill>
                  <a:srgbClr val="2C3176"/>
                </a:solidFill>
                <a:latin typeface="Marianne" charset="0"/>
                <a:ea typeface="Marianne" charset="0"/>
                <a:cs typeface="Marianne" charset="0"/>
              </a:rPr>
              <a:t>14h-17h</a:t>
            </a: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Tree>
    <p:extLst>
      <p:ext uri="{BB962C8B-B14F-4D97-AF65-F5344CB8AC3E}">
        <p14:creationId xmlns:p14="http://schemas.microsoft.com/office/powerpoint/2010/main" val="899553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object 11"/>
          <p:cNvGrpSpPr/>
          <p:nvPr/>
        </p:nvGrpSpPr>
        <p:grpSpPr>
          <a:xfrm>
            <a:off x="2535821" y="2403126"/>
            <a:ext cx="6354180" cy="4069715"/>
            <a:chOff x="2535821" y="2403126"/>
            <a:chExt cx="6354180"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1" y="3844442"/>
              <a:ext cx="6354180" cy="1270900"/>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a:p>
          </p:txBody>
        </p:sp>
      </p:grpSp>
      <p:sp>
        <p:nvSpPr>
          <p:cNvPr id="14" name="object 14"/>
          <p:cNvSpPr txBox="1">
            <a:spLocks noGrp="1"/>
          </p:cNvSpPr>
          <p:nvPr>
            <p:ph type="title"/>
          </p:nvPr>
        </p:nvSpPr>
        <p:spPr>
          <a:xfrm>
            <a:off x="3131774" y="3684251"/>
            <a:ext cx="5758227" cy="1507463"/>
          </a:xfrm>
          <a:prstGeom prst="rect">
            <a:avLst/>
          </a:prstGeom>
        </p:spPr>
        <p:txBody>
          <a:bodyPr vert="horz" wrap="square" lIns="0" tIns="14604" rIns="0" bIns="0" rtlCol="0">
            <a:spAutoFit/>
          </a:bodyPr>
          <a:lstStyle/>
          <a:p>
            <a:pPr marL="12700">
              <a:lnSpc>
                <a:spcPct val="100000"/>
              </a:lnSpc>
              <a:spcBef>
                <a:spcPts val="114"/>
              </a:spcBef>
            </a:pPr>
            <a:r>
              <a:rPr lang="fr-FR" sz="4850" spc="310" dirty="0">
                <a:solidFill>
                  <a:srgbClr val="2C3176"/>
                </a:solidFill>
                <a:latin typeface="Marianne" charset="0"/>
                <a:ea typeface="Marianne" charset="0"/>
                <a:cs typeface="Marianne" charset="0"/>
              </a:rPr>
              <a:t>Prise de parole SoNum</a:t>
            </a:r>
            <a:endParaRPr sz="4850" dirty="0">
              <a:latin typeface="Marianne" charset="0"/>
              <a:ea typeface="Marianne" charset="0"/>
              <a:cs typeface="Marianne" charset="0"/>
            </a:endParaRP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19" name="object 14"/>
          <p:cNvSpPr txBox="1">
            <a:spLocks/>
          </p:cNvSpPr>
          <p:nvPr/>
        </p:nvSpPr>
        <p:spPr>
          <a:xfrm>
            <a:off x="1041400" y="2976937"/>
            <a:ext cx="1613052"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3800" kern="0" spc="310" dirty="0">
                <a:solidFill>
                  <a:srgbClr val="2C3176"/>
                </a:solidFill>
                <a:latin typeface="Marianne ExtraBold" charset="0"/>
                <a:ea typeface="Marianne ExtraBold" charset="0"/>
                <a:cs typeface="Marianne ExtraBold" charset="0"/>
              </a:rPr>
              <a:t>4.</a:t>
            </a:r>
            <a:endParaRPr lang="fr-FR" sz="13800" kern="0" dirty="0">
              <a:latin typeface="Marianne ExtraBold" charset="0"/>
              <a:ea typeface="Marianne ExtraBold" charset="0"/>
              <a:cs typeface="Marianne ExtraBold"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pic>
        <p:nvPicPr>
          <p:cNvPr id="4" name="Image 3">
            <a:extLst>
              <a:ext uri="{FF2B5EF4-FFF2-40B4-BE49-F238E27FC236}">
                <a16:creationId xmlns:a16="http://schemas.microsoft.com/office/drawing/2014/main" id="{0AD37974-1D3E-8F25-C015-AFF9EA1101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29" r="23087"/>
          <a:stretch/>
        </p:blipFill>
        <p:spPr>
          <a:xfrm>
            <a:off x="9416307" y="1790700"/>
            <a:ext cx="5407750" cy="5562600"/>
          </a:xfrm>
          <a:prstGeom prst="rect">
            <a:avLst/>
          </a:prstGeom>
        </p:spPr>
      </p:pic>
    </p:spTree>
    <p:extLst>
      <p:ext uri="{BB962C8B-B14F-4D97-AF65-F5344CB8AC3E}">
        <p14:creationId xmlns:p14="http://schemas.microsoft.com/office/powerpoint/2010/main" val="599235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17</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6" name="object 3">
            <a:extLst>
              <a:ext uri="{FF2B5EF4-FFF2-40B4-BE49-F238E27FC236}">
                <a16:creationId xmlns:a16="http://schemas.microsoft.com/office/drawing/2014/main" id="{19E06D0D-80DA-036D-7EA9-C7A6974D5162}"/>
              </a:ext>
            </a:extLst>
          </p:cNvPr>
          <p:cNvSpPr>
            <a:spLocks noChangeAspect="1"/>
          </p:cNvSpPr>
          <p:nvPr/>
        </p:nvSpPr>
        <p:spPr>
          <a:xfrm>
            <a:off x="584200" y="7848600"/>
            <a:ext cx="954722" cy="91314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sp>
        <p:nvSpPr>
          <p:cNvPr id="7" name="ZoneTexte 6">
            <a:extLst>
              <a:ext uri="{FF2B5EF4-FFF2-40B4-BE49-F238E27FC236}">
                <a16:creationId xmlns:a16="http://schemas.microsoft.com/office/drawing/2014/main" id="{30C4D945-A71B-8CFB-A258-462B1075D88E}"/>
              </a:ext>
            </a:extLst>
          </p:cNvPr>
          <p:cNvSpPr txBox="1"/>
          <p:nvPr/>
        </p:nvSpPr>
        <p:spPr>
          <a:xfrm>
            <a:off x="6423078" y="379244"/>
            <a:ext cx="3409844" cy="769441"/>
          </a:xfrm>
          <a:prstGeom prst="rect">
            <a:avLst/>
          </a:prstGeom>
          <a:noFill/>
        </p:spPr>
        <p:txBody>
          <a:bodyPr wrap="none" rtlCol="0">
            <a:spAutoFit/>
          </a:bodyPr>
          <a:lstStyle/>
          <a:p>
            <a:r>
              <a:rPr lang="fr-FR" sz="4400" b="1" dirty="0">
                <a:solidFill>
                  <a:srgbClr val="2C3176"/>
                </a:solidFill>
                <a:latin typeface="Marianne ExtraBold"/>
              </a:rPr>
              <a:t>Suite de l’AMI</a:t>
            </a:r>
          </a:p>
        </p:txBody>
      </p:sp>
      <p:sp>
        <p:nvSpPr>
          <p:cNvPr id="2" name="ZoneTexte 1">
            <a:extLst>
              <a:ext uri="{FF2B5EF4-FFF2-40B4-BE49-F238E27FC236}">
                <a16:creationId xmlns:a16="http://schemas.microsoft.com/office/drawing/2014/main" id="{EA28E17A-0C14-29FD-A5E2-95E2DD8676F3}"/>
              </a:ext>
            </a:extLst>
          </p:cNvPr>
          <p:cNvSpPr txBox="1"/>
          <p:nvPr/>
        </p:nvSpPr>
        <p:spPr>
          <a:xfrm>
            <a:off x="1193800" y="1981200"/>
            <a:ext cx="13335000" cy="830997"/>
          </a:xfrm>
          <a:prstGeom prst="rect">
            <a:avLst/>
          </a:prstGeom>
          <a:noFill/>
        </p:spPr>
        <p:txBody>
          <a:bodyPr wrap="square" rtlCol="0">
            <a:spAutoFit/>
          </a:bodyPr>
          <a:lstStyle/>
          <a:p>
            <a:pPr algn="just"/>
            <a:r>
              <a:rPr lang="fr-FR" sz="2400" dirty="0">
                <a:solidFill>
                  <a:srgbClr val="2C3176"/>
                </a:solidFill>
              </a:rPr>
              <a:t>L’AMI n’est pas terminé ! Les conventions continuent jusqu’aux comités de clôture, et avec elles les exigences en termes de reporting : </a:t>
            </a:r>
          </a:p>
        </p:txBody>
      </p:sp>
      <p:sp>
        <p:nvSpPr>
          <p:cNvPr id="8" name="Flèche : pentagone 7">
            <a:extLst>
              <a:ext uri="{FF2B5EF4-FFF2-40B4-BE49-F238E27FC236}">
                <a16:creationId xmlns:a16="http://schemas.microsoft.com/office/drawing/2014/main" id="{18A24A78-B918-1430-656F-973CB2DF1529}"/>
              </a:ext>
            </a:extLst>
          </p:cNvPr>
          <p:cNvSpPr/>
          <p:nvPr/>
        </p:nvSpPr>
        <p:spPr>
          <a:xfrm>
            <a:off x="0" y="4723020"/>
            <a:ext cx="16256000" cy="609600"/>
          </a:xfrm>
          <a:prstGeom prst="homePlate">
            <a:avLst/>
          </a:prstGeom>
          <a:solidFill>
            <a:srgbClr val="2C3176"/>
          </a:solidFill>
          <a:ln>
            <a:solidFill>
              <a:srgbClr val="2C31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highlight>
                <a:srgbClr val="2C3176"/>
              </a:highlight>
            </a:endParaRPr>
          </a:p>
        </p:txBody>
      </p:sp>
      <p:sp>
        <p:nvSpPr>
          <p:cNvPr id="9" name="Ellipse 8">
            <a:extLst>
              <a:ext uri="{FF2B5EF4-FFF2-40B4-BE49-F238E27FC236}">
                <a16:creationId xmlns:a16="http://schemas.microsoft.com/office/drawing/2014/main" id="{D8BCFD9B-8E82-88B2-2C14-1924A8B45901}"/>
              </a:ext>
            </a:extLst>
          </p:cNvPr>
          <p:cNvSpPr/>
          <p:nvPr/>
        </p:nvSpPr>
        <p:spPr>
          <a:xfrm>
            <a:off x="11704320" y="4837320"/>
            <a:ext cx="386080" cy="381000"/>
          </a:xfrm>
          <a:prstGeom prst="ellipse">
            <a:avLst/>
          </a:prstGeom>
          <a:solidFill>
            <a:srgbClr val="06806C"/>
          </a:solidFill>
          <a:ln w="762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A4F3016E-2C30-1B86-B341-CC766FAC334A}"/>
              </a:ext>
            </a:extLst>
          </p:cNvPr>
          <p:cNvSpPr/>
          <p:nvPr/>
        </p:nvSpPr>
        <p:spPr>
          <a:xfrm>
            <a:off x="10947400" y="3336944"/>
            <a:ext cx="1905000" cy="700276"/>
          </a:xfrm>
          <a:prstGeom prst="rect">
            <a:avLst/>
          </a:prstGeom>
          <a:solidFill>
            <a:schemeClr val="bg1"/>
          </a:solidFill>
          <a:ln>
            <a:solidFill>
              <a:srgbClr val="2C317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C3176"/>
                </a:solidFill>
              </a:rPr>
              <a:t>Comité de clôture</a:t>
            </a:r>
          </a:p>
        </p:txBody>
      </p:sp>
      <p:cxnSp>
        <p:nvCxnSpPr>
          <p:cNvPr id="12" name="Connecteur droit 11">
            <a:extLst>
              <a:ext uri="{FF2B5EF4-FFF2-40B4-BE49-F238E27FC236}">
                <a16:creationId xmlns:a16="http://schemas.microsoft.com/office/drawing/2014/main" id="{B2FBEDC6-5BDC-9A36-E72E-779B01FEEED1}"/>
              </a:ext>
            </a:extLst>
          </p:cNvPr>
          <p:cNvCxnSpPr>
            <a:stCxn id="9" idx="0"/>
            <a:endCxn id="10" idx="2"/>
          </p:cNvCxnSpPr>
          <p:nvPr/>
        </p:nvCxnSpPr>
        <p:spPr>
          <a:xfrm flipV="1">
            <a:off x="11897360" y="4037220"/>
            <a:ext cx="2540" cy="800100"/>
          </a:xfrm>
          <a:prstGeom prst="line">
            <a:avLst/>
          </a:prstGeom>
          <a:ln w="38100">
            <a:solidFill>
              <a:srgbClr val="2C3176"/>
            </a:solidFill>
            <a:prstDash val="dash"/>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82DB026E-C4AC-2E85-52A0-0573B24C9F5C}"/>
              </a:ext>
            </a:extLst>
          </p:cNvPr>
          <p:cNvSpPr/>
          <p:nvPr/>
        </p:nvSpPr>
        <p:spPr>
          <a:xfrm>
            <a:off x="3210561" y="4837320"/>
            <a:ext cx="386080" cy="381000"/>
          </a:xfrm>
          <a:prstGeom prst="ellipse">
            <a:avLst/>
          </a:prstGeom>
          <a:solidFill>
            <a:schemeClr val="accent2"/>
          </a:solidFill>
          <a:ln w="762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63B3DC5-AA27-7DC3-0FD3-85AA95F53483}"/>
              </a:ext>
            </a:extLst>
          </p:cNvPr>
          <p:cNvSpPr/>
          <p:nvPr/>
        </p:nvSpPr>
        <p:spPr>
          <a:xfrm>
            <a:off x="2453641" y="3336944"/>
            <a:ext cx="1905000" cy="700276"/>
          </a:xfrm>
          <a:prstGeom prst="rect">
            <a:avLst/>
          </a:prstGeom>
          <a:solidFill>
            <a:schemeClr val="bg1"/>
          </a:solidFill>
          <a:ln>
            <a:solidFill>
              <a:srgbClr val="2C317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C3176"/>
                </a:solidFill>
              </a:rPr>
              <a:t>Relevé(s) trimestriel(s)</a:t>
            </a:r>
          </a:p>
        </p:txBody>
      </p:sp>
      <p:cxnSp>
        <p:nvCxnSpPr>
          <p:cNvPr id="16" name="Connecteur droit 15">
            <a:extLst>
              <a:ext uri="{FF2B5EF4-FFF2-40B4-BE49-F238E27FC236}">
                <a16:creationId xmlns:a16="http://schemas.microsoft.com/office/drawing/2014/main" id="{0ADFF7EE-17B6-C7B3-44DE-C3FD81AA938B}"/>
              </a:ext>
            </a:extLst>
          </p:cNvPr>
          <p:cNvCxnSpPr>
            <a:stCxn id="14" idx="0"/>
            <a:endCxn id="15" idx="2"/>
          </p:cNvCxnSpPr>
          <p:nvPr/>
        </p:nvCxnSpPr>
        <p:spPr>
          <a:xfrm flipV="1">
            <a:off x="3403601" y="4037220"/>
            <a:ext cx="2540" cy="800100"/>
          </a:xfrm>
          <a:prstGeom prst="line">
            <a:avLst/>
          </a:prstGeom>
          <a:ln w="38100">
            <a:solidFill>
              <a:srgbClr val="2C3176"/>
            </a:solidFill>
            <a:prstDash val="dash"/>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57D05908-E3BB-3EB0-FFCC-44DA1628E3E6}"/>
              </a:ext>
            </a:extLst>
          </p:cNvPr>
          <p:cNvSpPr/>
          <p:nvPr/>
        </p:nvSpPr>
        <p:spPr>
          <a:xfrm>
            <a:off x="9499600" y="4837320"/>
            <a:ext cx="386080" cy="381000"/>
          </a:xfrm>
          <a:prstGeom prst="ellipse">
            <a:avLst/>
          </a:prstGeom>
          <a:solidFill>
            <a:schemeClr val="accent2"/>
          </a:solidFill>
          <a:ln w="762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descr="Une image contenant symbole, capture d’écran, vert, Graphique&#10;&#10;Description générée automatiquement">
            <a:extLst>
              <a:ext uri="{FF2B5EF4-FFF2-40B4-BE49-F238E27FC236}">
                <a16:creationId xmlns:a16="http://schemas.microsoft.com/office/drawing/2014/main" id="{B0ACD68D-B82B-27AA-CA82-FF51D41EFD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5068" y="5687152"/>
            <a:ext cx="682732" cy="634727"/>
          </a:xfrm>
          <a:prstGeom prst="rect">
            <a:avLst/>
          </a:prstGeom>
        </p:spPr>
      </p:pic>
      <p:sp>
        <p:nvSpPr>
          <p:cNvPr id="22" name="ZoneTexte 21">
            <a:extLst>
              <a:ext uri="{FF2B5EF4-FFF2-40B4-BE49-F238E27FC236}">
                <a16:creationId xmlns:a16="http://schemas.microsoft.com/office/drawing/2014/main" id="{F1E85C3C-7823-E434-6B65-109D5E100365}"/>
              </a:ext>
            </a:extLst>
          </p:cNvPr>
          <p:cNvSpPr txBox="1"/>
          <p:nvPr/>
        </p:nvSpPr>
        <p:spPr>
          <a:xfrm>
            <a:off x="2786576" y="5678269"/>
            <a:ext cx="1752600" cy="646331"/>
          </a:xfrm>
          <a:prstGeom prst="rect">
            <a:avLst/>
          </a:prstGeom>
          <a:noFill/>
        </p:spPr>
        <p:txBody>
          <a:bodyPr wrap="square" rtlCol="0">
            <a:spAutoFit/>
          </a:bodyPr>
          <a:lstStyle/>
          <a:p>
            <a:r>
              <a:rPr lang="fr-FR" dirty="0">
                <a:solidFill>
                  <a:srgbClr val="2C3176"/>
                </a:solidFill>
              </a:rPr>
              <a:t>Fiche d’état d’avancement</a:t>
            </a:r>
          </a:p>
        </p:txBody>
      </p:sp>
      <p:pic>
        <p:nvPicPr>
          <p:cNvPr id="24" name="Image 23" descr="Une image contenant conception&#10;&#10;Description générée automatiquement">
            <a:extLst>
              <a:ext uri="{FF2B5EF4-FFF2-40B4-BE49-F238E27FC236}">
                <a16:creationId xmlns:a16="http://schemas.microsoft.com/office/drawing/2014/main" id="{8F0B2F11-4F71-0627-8332-0E24834A85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0773" y="5582844"/>
            <a:ext cx="733173" cy="733173"/>
          </a:xfrm>
          <a:prstGeom prst="rect">
            <a:avLst/>
          </a:prstGeom>
        </p:spPr>
      </p:pic>
      <p:sp>
        <p:nvSpPr>
          <p:cNvPr id="25" name="ZoneTexte 24">
            <a:extLst>
              <a:ext uri="{FF2B5EF4-FFF2-40B4-BE49-F238E27FC236}">
                <a16:creationId xmlns:a16="http://schemas.microsoft.com/office/drawing/2014/main" id="{2444C19A-55F0-F666-E0BF-B2C168709304}"/>
              </a:ext>
            </a:extLst>
          </p:cNvPr>
          <p:cNvSpPr txBox="1"/>
          <p:nvPr/>
        </p:nvSpPr>
        <p:spPr>
          <a:xfrm>
            <a:off x="12340433" y="5727102"/>
            <a:ext cx="2109076" cy="646331"/>
          </a:xfrm>
          <a:prstGeom prst="rect">
            <a:avLst/>
          </a:prstGeom>
          <a:noFill/>
        </p:spPr>
        <p:txBody>
          <a:bodyPr wrap="square" rtlCol="0">
            <a:spAutoFit/>
          </a:bodyPr>
          <a:lstStyle/>
          <a:p>
            <a:r>
              <a:rPr lang="fr-FR" dirty="0">
                <a:solidFill>
                  <a:srgbClr val="2C3176"/>
                </a:solidFill>
              </a:rPr>
              <a:t>Compte-Rendu SoNum</a:t>
            </a:r>
          </a:p>
        </p:txBody>
      </p:sp>
      <p:sp>
        <p:nvSpPr>
          <p:cNvPr id="26" name="Rectangle 25">
            <a:extLst>
              <a:ext uri="{FF2B5EF4-FFF2-40B4-BE49-F238E27FC236}">
                <a16:creationId xmlns:a16="http://schemas.microsoft.com/office/drawing/2014/main" id="{A77A6367-8169-B776-38EF-57F306FE3EB9}"/>
              </a:ext>
            </a:extLst>
          </p:cNvPr>
          <p:cNvSpPr/>
          <p:nvPr/>
        </p:nvSpPr>
        <p:spPr>
          <a:xfrm>
            <a:off x="3746500" y="7620000"/>
            <a:ext cx="8763000" cy="91314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C3176"/>
                </a:solidFill>
              </a:rPr>
              <a:t>Un mail récapitulant les échéances propres à votre projet vous sera envoyé dans les prochains jours.  </a:t>
            </a:r>
          </a:p>
        </p:txBody>
      </p:sp>
      <p:sp>
        <p:nvSpPr>
          <p:cNvPr id="39" name="Rectangle 38">
            <a:extLst>
              <a:ext uri="{FF2B5EF4-FFF2-40B4-BE49-F238E27FC236}">
                <a16:creationId xmlns:a16="http://schemas.microsoft.com/office/drawing/2014/main" id="{3D7FC1DF-5314-2398-7CFA-BE2565D8AF81}"/>
              </a:ext>
            </a:extLst>
          </p:cNvPr>
          <p:cNvSpPr/>
          <p:nvPr/>
        </p:nvSpPr>
        <p:spPr>
          <a:xfrm>
            <a:off x="8013506" y="3336944"/>
            <a:ext cx="1905000" cy="700276"/>
          </a:xfrm>
          <a:prstGeom prst="rect">
            <a:avLst/>
          </a:prstGeom>
          <a:solidFill>
            <a:schemeClr val="bg1"/>
          </a:solidFill>
          <a:ln>
            <a:solidFill>
              <a:srgbClr val="2C317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2C3176"/>
                </a:solidFill>
              </a:rPr>
              <a:t>J-3 Envoi des justificatifs</a:t>
            </a:r>
          </a:p>
        </p:txBody>
      </p:sp>
      <p:cxnSp>
        <p:nvCxnSpPr>
          <p:cNvPr id="40" name="Connecteur droit 39">
            <a:extLst>
              <a:ext uri="{FF2B5EF4-FFF2-40B4-BE49-F238E27FC236}">
                <a16:creationId xmlns:a16="http://schemas.microsoft.com/office/drawing/2014/main" id="{4365CE60-BE74-FE51-4FB7-CDA55BF3EDF5}"/>
              </a:ext>
            </a:extLst>
          </p:cNvPr>
          <p:cNvCxnSpPr>
            <a:cxnSpLocks/>
            <a:stCxn id="17" idx="0"/>
          </p:cNvCxnSpPr>
          <p:nvPr/>
        </p:nvCxnSpPr>
        <p:spPr>
          <a:xfrm flipV="1">
            <a:off x="9692640" y="4037220"/>
            <a:ext cx="0" cy="800100"/>
          </a:xfrm>
          <a:prstGeom prst="line">
            <a:avLst/>
          </a:prstGeom>
          <a:ln w="38100">
            <a:solidFill>
              <a:srgbClr val="2C3176"/>
            </a:solidFill>
            <a:prstDash val="dash"/>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3B3F3A84-AB82-1213-3962-BFC0B271BB5E}"/>
              </a:ext>
            </a:extLst>
          </p:cNvPr>
          <p:cNvSpPr txBox="1"/>
          <p:nvPr/>
        </p:nvSpPr>
        <p:spPr>
          <a:xfrm>
            <a:off x="7217984" y="5588603"/>
            <a:ext cx="3348444" cy="923330"/>
          </a:xfrm>
          <a:prstGeom prst="rect">
            <a:avLst/>
          </a:prstGeom>
          <a:noFill/>
        </p:spPr>
        <p:txBody>
          <a:bodyPr wrap="square" rtlCol="0">
            <a:spAutoFit/>
          </a:bodyPr>
          <a:lstStyle/>
          <a:p>
            <a:r>
              <a:rPr lang="fr-FR" dirty="0">
                <a:solidFill>
                  <a:srgbClr val="2C3176"/>
                </a:solidFill>
              </a:rPr>
              <a:t>Bilan financier du projet</a:t>
            </a:r>
          </a:p>
          <a:p>
            <a:r>
              <a:rPr lang="fr-FR" dirty="0">
                <a:solidFill>
                  <a:srgbClr val="2C3176"/>
                </a:solidFill>
              </a:rPr>
              <a:t>Derniers justificatifs de dépense</a:t>
            </a:r>
          </a:p>
          <a:p>
            <a:r>
              <a:rPr lang="fr-FR" dirty="0">
                <a:solidFill>
                  <a:srgbClr val="2C3176"/>
                </a:solidFill>
              </a:rPr>
              <a:t>Livrables finaux</a:t>
            </a:r>
          </a:p>
        </p:txBody>
      </p:sp>
      <p:pic>
        <p:nvPicPr>
          <p:cNvPr id="47" name="Image 46" descr="Une image contenant capture d’écran, Graphique, Rectangle, logo&#10;&#10;Description générée automatiquement">
            <a:extLst>
              <a:ext uri="{FF2B5EF4-FFF2-40B4-BE49-F238E27FC236}">
                <a16:creationId xmlns:a16="http://schemas.microsoft.com/office/drawing/2014/main" id="{BE15399B-5E92-8508-E70E-1AE54FC078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4811" y="5666208"/>
            <a:ext cx="733173" cy="733173"/>
          </a:xfrm>
          <a:prstGeom prst="rect">
            <a:avLst/>
          </a:prstGeom>
        </p:spPr>
      </p:pic>
    </p:spTree>
    <p:extLst>
      <p:ext uri="{BB962C8B-B14F-4D97-AF65-F5344CB8AC3E}">
        <p14:creationId xmlns:p14="http://schemas.microsoft.com/office/powerpoint/2010/main" val="28232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object 11"/>
          <p:cNvGrpSpPr/>
          <p:nvPr/>
        </p:nvGrpSpPr>
        <p:grpSpPr>
          <a:xfrm>
            <a:off x="2535821" y="2403126"/>
            <a:ext cx="6354180" cy="4069715"/>
            <a:chOff x="2535821" y="2403126"/>
            <a:chExt cx="6354180"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1" y="3844442"/>
              <a:ext cx="6354180" cy="1270900"/>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a:p>
          </p:txBody>
        </p:sp>
      </p:grpSp>
      <p:sp>
        <p:nvSpPr>
          <p:cNvPr id="14" name="object 14"/>
          <p:cNvSpPr txBox="1">
            <a:spLocks noGrp="1"/>
          </p:cNvSpPr>
          <p:nvPr>
            <p:ph type="title"/>
          </p:nvPr>
        </p:nvSpPr>
        <p:spPr>
          <a:xfrm>
            <a:off x="3131775" y="3684251"/>
            <a:ext cx="6354180" cy="1507463"/>
          </a:xfrm>
          <a:prstGeom prst="rect">
            <a:avLst/>
          </a:prstGeom>
        </p:spPr>
        <p:txBody>
          <a:bodyPr vert="horz" wrap="square" lIns="0" tIns="14604" rIns="0" bIns="0" rtlCol="0">
            <a:spAutoFit/>
          </a:bodyPr>
          <a:lstStyle/>
          <a:p>
            <a:pPr marL="12700">
              <a:lnSpc>
                <a:spcPct val="100000"/>
              </a:lnSpc>
              <a:spcBef>
                <a:spcPts val="114"/>
              </a:spcBef>
            </a:pPr>
            <a:r>
              <a:rPr lang="fr-FR" sz="4850" spc="310" dirty="0" err="1">
                <a:solidFill>
                  <a:srgbClr val="2C3176"/>
                </a:solidFill>
                <a:latin typeface="Marianne" charset="0"/>
                <a:ea typeface="Marianne" charset="0"/>
                <a:cs typeface="Marianne" charset="0"/>
              </a:rPr>
              <a:t>Worldcafé</a:t>
            </a:r>
            <a:r>
              <a:rPr lang="fr-FR" sz="4850" spc="310" dirty="0">
                <a:solidFill>
                  <a:srgbClr val="2C3176"/>
                </a:solidFill>
                <a:latin typeface="Marianne" charset="0"/>
                <a:ea typeface="Marianne" charset="0"/>
                <a:cs typeface="Marianne" charset="0"/>
              </a:rPr>
              <a:t> quelles suites pour l’AMI ?</a:t>
            </a:r>
            <a:endParaRPr sz="4850" dirty="0">
              <a:latin typeface="Marianne" charset="0"/>
              <a:ea typeface="Marianne" charset="0"/>
              <a:cs typeface="Marianne" charset="0"/>
            </a:endParaRP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19" name="object 14"/>
          <p:cNvSpPr txBox="1">
            <a:spLocks/>
          </p:cNvSpPr>
          <p:nvPr/>
        </p:nvSpPr>
        <p:spPr>
          <a:xfrm>
            <a:off x="1041400" y="2976937"/>
            <a:ext cx="1613052"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3800" kern="0" spc="310" dirty="0">
                <a:solidFill>
                  <a:srgbClr val="2C3176"/>
                </a:solidFill>
                <a:latin typeface="Marianne ExtraBold" charset="0"/>
                <a:ea typeface="Marianne ExtraBold" charset="0"/>
                <a:cs typeface="Marianne ExtraBold" charset="0"/>
              </a:rPr>
              <a:t>5.</a:t>
            </a:r>
            <a:endParaRPr lang="fr-FR" sz="13800" kern="0" dirty="0">
              <a:latin typeface="Marianne ExtraBold" charset="0"/>
              <a:ea typeface="Marianne ExtraBold" charset="0"/>
              <a:cs typeface="Marianne ExtraBold"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pic>
        <p:nvPicPr>
          <p:cNvPr id="5" name="Picture 13">
            <a:extLst>
              <a:ext uri="{FF2B5EF4-FFF2-40B4-BE49-F238E27FC236}">
                <a16:creationId xmlns:a16="http://schemas.microsoft.com/office/drawing/2014/main" id="{E9A30D0C-E229-168B-9877-A7FF52A70325}"/>
              </a:ext>
            </a:extLst>
          </p:cNvPr>
          <p:cNvPicPr>
            <a:picLocks noChangeAspect="1"/>
          </p:cNvPicPr>
          <p:nvPr/>
        </p:nvPicPr>
        <p:blipFill>
          <a:blip r:embed="rId4"/>
          <a:stretch/>
        </p:blipFill>
        <p:spPr bwMode="auto">
          <a:xfrm>
            <a:off x="9884551" y="2514600"/>
            <a:ext cx="5261484" cy="4427651"/>
          </a:xfrm>
          <a:prstGeom prst="rect">
            <a:avLst/>
          </a:prstGeom>
        </p:spPr>
      </p:pic>
    </p:spTree>
    <p:extLst>
      <p:ext uri="{BB962C8B-B14F-4D97-AF65-F5344CB8AC3E}">
        <p14:creationId xmlns:p14="http://schemas.microsoft.com/office/powerpoint/2010/main" val="62439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19</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7" name="ZoneTexte 6">
            <a:extLst>
              <a:ext uri="{FF2B5EF4-FFF2-40B4-BE49-F238E27FC236}">
                <a16:creationId xmlns:a16="http://schemas.microsoft.com/office/drawing/2014/main" id="{30C4D945-A71B-8CFB-A258-462B1075D88E}"/>
              </a:ext>
            </a:extLst>
          </p:cNvPr>
          <p:cNvSpPr txBox="1"/>
          <p:nvPr/>
        </p:nvSpPr>
        <p:spPr>
          <a:xfrm>
            <a:off x="4851399" y="386068"/>
            <a:ext cx="6553201" cy="1446550"/>
          </a:xfrm>
          <a:prstGeom prst="rect">
            <a:avLst/>
          </a:prstGeom>
          <a:noFill/>
        </p:spPr>
        <p:txBody>
          <a:bodyPr wrap="square" rtlCol="0">
            <a:spAutoFit/>
          </a:bodyPr>
          <a:lstStyle/>
          <a:p>
            <a:pPr algn="ctr"/>
            <a:r>
              <a:rPr lang="fr-FR" sz="4400" b="1" dirty="0" err="1">
                <a:solidFill>
                  <a:srgbClr val="2C3176"/>
                </a:solidFill>
                <a:latin typeface="Marianne ExtraBold"/>
              </a:rPr>
              <a:t>Worldcafé</a:t>
            </a:r>
            <a:r>
              <a:rPr lang="fr-FR" sz="4400" b="1" dirty="0">
                <a:solidFill>
                  <a:srgbClr val="2C3176"/>
                </a:solidFill>
                <a:latin typeface="Marianne ExtraBold"/>
              </a:rPr>
              <a:t> – 4 thématiques abordées</a:t>
            </a:r>
          </a:p>
        </p:txBody>
      </p:sp>
      <p:sp>
        <p:nvSpPr>
          <p:cNvPr id="16" name="Ellipse 15">
            <a:extLst>
              <a:ext uri="{FF2B5EF4-FFF2-40B4-BE49-F238E27FC236}">
                <a16:creationId xmlns:a16="http://schemas.microsoft.com/office/drawing/2014/main" id="{4F7E45A2-B45B-9BE7-BCB1-3FB6444163A7}"/>
              </a:ext>
            </a:extLst>
          </p:cNvPr>
          <p:cNvSpPr/>
          <p:nvPr/>
        </p:nvSpPr>
        <p:spPr>
          <a:xfrm>
            <a:off x="2415249" y="2131282"/>
            <a:ext cx="2822925" cy="2897918"/>
          </a:xfrm>
          <a:custGeom>
            <a:avLst/>
            <a:gdLst>
              <a:gd name="connsiteX0" fmla="*/ 0 w 2822925"/>
              <a:gd name="connsiteY0" fmla="*/ 1448959 h 2897918"/>
              <a:gd name="connsiteX1" fmla="*/ 1411463 w 2822925"/>
              <a:gd name="connsiteY1" fmla="*/ 0 h 2897918"/>
              <a:gd name="connsiteX2" fmla="*/ 2822926 w 2822925"/>
              <a:gd name="connsiteY2" fmla="*/ 1448959 h 2897918"/>
              <a:gd name="connsiteX3" fmla="*/ 1411463 w 2822925"/>
              <a:gd name="connsiteY3" fmla="*/ 2897918 h 2897918"/>
              <a:gd name="connsiteX4" fmla="*/ 0 w 2822925"/>
              <a:gd name="connsiteY4" fmla="*/ 1448959 h 289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925" h="2897918" fill="none" extrusionOk="0">
                <a:moveTo>
                  <a:pt x="0" y="1448959"/>
                </a:moveTo>
                <a:cubicBezTo>
                  <a:pt x="18419" y="690988"/>
                  <a:pt x="743688" y="14666"/>
                  <a:pt x="1411463" y="0"/>
                </a:cubicBezTo>
                <a:cubicBezTo>
                  <a:pt x="2216990" y="109591"/>
                  <a:pt x="2644328" y="679737"/>
                  <a:pt x="2822926" y="1448959"/>
                </a:cubicBezTo>
                <a:cubicBezTo>
                  <a:pt x="2761546" y="2246089"/>
                  <a:pt x="2044548" y="2771163"/>
                  <a:pt x="1411463" y="2897918"/>
                </a:cubicBezTo>
                <a:cubicBezTo>
                  <a:pt x="709676" y="2878910"/>
                  <a:pt x="-83288" y="2146722"/>
                  <a:pt x="0" y="1448959"/>
                </a:cubicBezTo>
                <a:close/>
              </a:path>
              <a:path w="2822925" h="2897918" stroke="0" extrusionOk="0">
                <a:moveTo>
                  <a:pt x="0" y="1448959"/>
                </a:moveTo>
                <a:cubicBezTo>
                  <a:pt x="31372" y="750618"/>
                  <a:pt x="690974" y="-145394"/>
                  <a:pt x="1411463" y="0"/>
                </a:cubicBezTo>
                <a:cubicBezTo>
                  <a:pt x="2151886" y="-87121"/>
                  <a:pt x="2887849" y="635806"/>
                  <a:pt x="2822926" y="1448959"/>
                </a:cubicBezTo>
                <a:cubicBezTo>
                  <a:pt x="2916520" y="2263792"/>
                  <a:pt x="2297759" y="2746935"/>
                  <a:pt x="1411463" y="2897918"/>
                </a:cubicBezTo>
                <a:cubicBezTo>
                  <a:pt x="684530" y="3038292"/>
                  <a:pt x="-13644" y="2189035"/>
                  <a:pt x="0" y="1448959"/>
                </a:cubicBezTo>
                <a:close/>
              </a:path>
            </a:pathLst>
          </a:custGeom>
          <a:solidFill>
            <a:srgbClr val="5D6DB3"/>
          </a:solidFill>
          <a:ln w="25400" cap="flat">
            <a:noFill/>
            <a:prstDash val="solid"/>
            <a:round/>
            <a:extLst>
              <a:ext uri="{C807C97D-BFC1-408E-A445-0C87EB9F89A2}">
                <ask:lineSketchStyleProps xmlns:ask="http://schemas.microsoft.com/office/drawing/2018/sketchyshapes" xmlns="" sd="86837363">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fr-FR" dirty="0"/>
          </a:p>
        </p:txBody>
      </p:sp>
      <p:sp>
        <p:nvSpPr>
          <p:cNvPr id="18" name="Arc 17">
            <a:extLst>
              <a:ext uri="{FF2B5EF4-FFF2-40B4-BE49-F238E27FC236}">
                <a16:creationId xmlns:a16="http://schemas.microsoft.com/office/drawing/2014/main" id="{89D79239-AB79-F294-4E93-6958AE115761}"/>
              </a:ext>
            </a:extLst>
          </p:cNvPr>
          <p:cNvSpPr/>
          <p:nvPr/>
        </p:nvSpPr>
        <p:spPr>
          <a:xfrm>
            <a:off x="2714275" y="2119441"/>
            <a:ext cx="2822925" cy="2897918"/>
          </a:xfrm>
          <a:prstGeom prst="arc">
            <a:avLst>
              <a:gd name="adj1" fmla="val 16200000"/>
              <a:gd name="adj2" fmla="val 8551928"/>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19" name="Parallélogramme 18">
            <a:extLst>
              <a:ext uri="{FF2B5EF4-FFF2-40B4-BE49-F238E27FC236}">
                <a16:creationId xmlns:a16="http://schemas.microsoft.com/office/drawing/2014/main" id="{220DBEF5-0597-072D-6AA0-4339F02C2638}"/>
              </a:ext>
            </a:extLst>
          </p:cNvPr>
          <p:cNvSpPr/>
          <p:nvPr/>
        </p:nvSpPr>
        <p:spPr>
          <a:xfrm>
            <a:off x="176950" y="3155223"/>
            <a:ext cx="4685578" cy="1198880"/>
          </a:xfrm>
          <a:prstGeom prst="parallelogram">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rgbClr val="5D6DB3"/>
                </a:solidFill>
                <a:latin typeface="+mn-lt"/>
                <a:sym typeface="Calibri"/>
              </a:rPr>
              <a:t>Comment mieux valoriser/communiquer sur les productions ?</a:t>
            </a:r>
          </a:p>
        </p:txBody>
      </p:sp>
      <p:sp>
        <p:nvSpPr>
          <p:cNvPr id="20" name="ZoneTexte 19">
            <a:extLst>
              <a:ext uri="{FF2B5EF4-FFF2-40B4-BE49-F238E27FC236}">
                <a16:creationId xmlns:a16="http://schemas.microsoft.com/office/drawing/2014/main" id="{36F7B816-40D0-87A2-119F-9122DB43FE33}"/>
              </a:ext>
            </a:extLst>
          </p:cNvPr>
          <p:cNvSpPr txBox="1"/>
          <p:nvPr/>
        </p:nvSpPr>
        <p:spPr>
          <a:xfrm>
            <a:off x="2808055" y="2105313"/>
            <a:ext cx="1018656" cy="7876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algn="ctr"/>
            <a:r>
              <a:rPr lang="fr-FR" sz="6600" b="1" dirty="0">
                <a:solidFill>
                  <a:schemeClr val="bg1"/>
                </a:solidFill>
                <a:latin typeface="TEN O CLOCK" pitchFamily="2" charset="0"/>
              </a:rPr>
              <a:t>1</a:t>
            </a:r>
          </a:p>
        </p:txBody>
      </p:sp>
      <p:sp>
        <p:nvSpPr>
          <p:cNvPr id="34" name="Ellipse 33">
            <a:extLst>
              <a:ext uri="{FF2B5EF4-FFF2-40B4-BE49-F238E27FC236}">
                <a16:creationId xmlns:a16="http://schemas.microsoft.com/office/drawing/2014/main" id="{EF4F3D7D-E993-DFB9-57A6-9B87717CC22C}"/>
              </a:ext>
            </a:extLst>
          </p:cNvPr>
          <p:cNvSpPr/>
          <p:nvPr/>
        </p:nvSpPr>
        <p:spPr>
          <a:xfrm>
            <a:off x="3672964" y="5587441"/>
            <a:ext cx="2822925" cy="2897918"/>
          </a:xfrm>
          <a:custGeom>
            <a:avLst/>
            <a:gdLst>
              <a:gd name="connsiteX0" fmla="*/ 0 w 2822925"/>
              <a:gd name="connsiteY0" fmla="*/ 1448959 h 2897918"/>
              <a:gd name="connsiteX1" fmla="*/ 1411463 w 2822925"/>
              <a:gd name="connsiteY1" fmla="*/ 0 h 2897918"/>
              <a:gd name="connsiteX2" fmla="*/ 2822926 w 2822925"/>
              <a:gd name="connsiteY2" fmla="*/ 1448959 h 2897918"/>
              <a:gd name="connsiteX3" fmla="*/ 1411463 w 2822925"/>
              <a:gd name="connsiteY3" fmla="*/ 2897918 h 2897918"/>
              <a:gd name="connsiteX4" fmla="*/ 0 w 2822925"/>
              <a:gd name="connsiteY4" fmla="*/ 1448959 h 289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925" h="2897918" fill="none" extrusionOk="0">
                <a:moveTo>
                  <a:pt x="0" y="1448959"/>
                </a:moveTo>
                <a:cubicBezTo>
                  <a:pt x="18419" y="690988"/>
                  <a:pt x="743688" y="14666"/>
                  <a:pt x="1411463" y="0"/>
                </a:cubicBezTo>
                <a:cubicBezTo>
                  <a:pt x="2216990" y="109591"/>
                  <a:pt x="2644328" y="679737"/>
                  <a:pt x="2822926" y="1448959"/>
                </a:cubicBezTo>
                <a:cubicBezTo>
                  <a:pt x="2761546" y="2246089"/>
                  <a:pt x="2044548" y="2771163"/>
                  <a:pt x="1411463" y="2897918"/>
                </a:cubicBezTo>
                <a:cubicBezTo>
                  <a:pt x="709676" y="2878910"/>
                  <a:pt x="-83288" y="2146722"/>
                  <a:pt x="0" y="1448959"/>
                </a:cubicBezTo>
                <a:close/>
              </a:path>
              <a:path w="2822925" h="2897918" stroke="0" extrusionOk="0">
                <a:moveTo>
                  <a:pt x="0" y="1448959"/>
                </a:moveTo>
                <a:cubicBezTo>
                  <a:pt x="31372" y="750618"/>
                  <a:pt x="690974" y="-145394"/>
                  <a:pt x="1411463" y="0"/>
                </a:cubicBezTo>
                <a:cubicBezTo>
                  <a:pt x="2151886" y="-87121"/>
                  <a:pt x="2887849" y="635806"/>
                  <a:pt x="2822926" y="1448959"/>
                </a:cubicBezTo>
                <a:cubicBezTo>
                  <a:pt x="2916520" y="2263792"/>
                  <a:pt x="2297759" y="2746935"/>
                  <a:pt x="1411463" y="2897918"/>
                </a:cubicBezTo>
                <a:cubicBezTo>
                  <a:pt x="684530" y="3038292"/>
                  <a:pt x="-13644" y="2189035"/>
                  <a:pt x="0" y="1448959"/>
                </a:cubicBezTo>
                <a:close/>
              </a:path>
            </a:pathLst>
          </a:custGeom>
          <a:solidFill>
            <a:srgbClr val="06806C"/>
          </a:solidFill>
          <a:ln w="25400" cap="flat">
            <a:noFill/>
            <a:prstDash val="solid"/>
            <a:round/>
            <a:extLst>
              <a:ext uri="{C807C97D-BFC1-408E-A445-0C87EB9F89A2}">
                <ask:lineSketchStyleProps xmlns:ask="http://schemas.microsoft.com/office/drawing/2018/sketchyshapes" xmlns="" sd="86837363">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fr-FR"/>
          </a:p>
        </p:txBody>
      </p:sp>
      <p:sp>
        <p:nvSpPr>
          <p:cNvPr id="35" name="Arc 34">
            <a:extLst>
              <a:ext uri="{FF2B5EF4-FFF2-40B4-BE49-F238E27FC236}">
                <a16:creationId xmlns:a16="http://schemas.microsoft.com/office/drawing/2014/main" id="{24127101-D777-8A5C-5035-A309AC4573E8}"/>
              </a:ext>
            </a:extLst>
          </p:cNvPr>
          <p:cNvSpPr/>
          <p:nvPr/>
        </p:nvSpPr>
        <p:spPr>
          <a:xfrm>
            <a:off x="3971990" y="5575600"/>
            <a:ext cx="2822925" cy="2897918"/>
          </a:xfrm>
          <a:prstGeom prst="arc">
            <a:avLst>
              <a:gd name="adj1" fmla="val 16200000"/>
              <a:gd name="adj2" fmla="val 8551928"/>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36" name="Parallélogramme 35">
            <a:extLst>
              <a:ext uri="{FF2B5EF4-FFF2-40B4-BE49-F238E27FC236}">
                <a16:creationId xmlns:a16="http://schemas.microsoft.com/office/drawing/2014/main" id="{FA808658-7515-6117-6845-93B0CE4AA31A}"/>
              </a:ext>
            </a:extLst>
          </p:cNvPr>
          <p:cNvSpPr/>
          <p:nvPr/>
        </p:nvSpPr>
        <p:spPr>
          <a:xfrm>
            <a:off x="2120465" y="6611382"/>
            <a:ext cx="3999778" cy="1198880"/>
          </a:xfrm>
          <a:prstGeom prst="parallelogram">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rgbClr val="06806C"/>
                </a:solidFill>
                <a:sym typeface="Calibri"/>
              </a:rPr>
              <a:t>Quels besoins pour essaimer largement les projets ?</a:t>
            </a:r>
            <a:endParaRPr lang="fr-FR" sz="2800" b="1" dirty="0">
              <a:solidFill>
                <a:srgbClr val="06806C"/>
              </a:solidFill>
              <a:latin typeface="+mn-lt"/>
              <a:sym typeface="Calibri"/>
            </a:endParaRPr>
          </a:p>
        </p:txBody>
      </p:sp>
      <p:sp>
        <p:nvSpPr>
          <p:cNvPr id="37" name="ZoneTexte 36">
            <a:extLst>
              <a:ext uri="{FF2B5EF4-FFF2-40B4-BE49-F238E27FC236}">
                <a16:creationId xmlns:a16="http://schemas.microsoft.com/office/drawing/2014/main" id="{8AA6F7FD-F308-F679-03DA-51DA02905A3A}"/>
              </a:ext>
            </a:extLst>
          </p:cNvPr>
          <p:cNvSpPr txBox="1"/>
          <p:nvPr/>
        </p:nvSpPr>
        <p:spPr>
          <a:xfrm>
            <a:off x="4065770" y="5561472"/>
            <a:ext cx="1018656" cy="7876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algn="ctr"/>
            <a:r>
              <a:rPr lang="fr-FR" sz="6600" b="1" dirty="0">
                <a:solidFill>
                  <a:schemeClr val="bg1"/>
                </a:solidFill>
                <a:latin typeface="TEN O CLOCK" pitchFamily="2" charset="0"/>
              </a:rPr>
              <a:t>3</a:t>
            </a:r>
          </a:p>
        </p:txBody>
      </p:sp>
      <p:sp>
        <p:nvSpPr>
          <p:cNvPr id="42" name="Ellipse 41">
            <a:extLst>
              <a:ext uri="{FF2B5EF4-FFF2-40B4-BE49-F238E27FC236}">
                <a16:creationId xmlns:a16="http://schemas.microsoft.com/office/drawing/2014/main" id="{984372CD-6BB9-B432-140C-33FC475E03B3}"/>
              </a:ext>
            </a:extLst>
          </p:cNvPr>
          <p:cNvSpPr/>
          <p:nvPr/>
        </p:nvSpPr>
        <p:spPr>
          <a:xfrm>
            <a:off x="11154435" y="2206492"/>
            <a:ext cx="2822400" cy="2898000"/>
          </a:xfrm>
          <a:custGeom>
            <a:avLst/>
            <a:gdLst>
              <a:gd name="connsiteX0" fmla="*/ 0 w 2822400"/>
              <a:gd name="connsiteY0" fmla="*/ 1449000 h 2898000"/>
              <a:gd name="connsiteX1" fmla="*/ 1411200 w 2822400"/>
              <a:gd name="connsiteY1" fmla="*/ 0 h 2898000"/>
              <a:gd name="connsiteX2" fmla="*/ 2822400 w 2822400"/>
              <a:gd name="connsiteY2" fmla="*/ 1449000 h 2898000"/>
              <a:gd name="connsiteX3" fmla="*/ 1411200 w 2822400"/>
              <a:gd name="connsiteY3" fmla="*/ 2898000 h 2898000"/>
              <a:gd name="connsiteX4" fmla="*/ 0 w 2822400"/>
              <a:gd name="connsiteY4" fmla="*/ 1449000 h 28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400" h="2898000" fill="none" extrusionOk="0">
                <a:moveTo>
                  <a:pt x="0" y="1449000"/>
                </a:moveTo>
                <a:cubicBezTo>
                  <a:pt x="72933" y="579420"/>
                  <a:pt x="765091" y="8795"/>
                  <a:pt x="1411200" y="0"/>
                </a:cubicBezTo>
                <a:cubicBezTo>
                  <a:pt x="2252481" y="105801"/>
                  <a:pt x="2684492" y="645776"/>
                  <a:pt x="2822400" y="1449000"/>
                </a:cubicBezTo>
                <a:cubicBezTo>
                  <a:pt x="2852202" y="2253583"/>
                  <a:pt x="2068073" y="2842090"/>
                  <a:pt x="1411200" y="2898000"/>
                </a:cubicBezTo>
                <a:cubicBezTo>
                  <a:pt x="447165" y="2953101"/>
                  <a:pt x="117443" y="2090056"/>
                  <a:pt x="0" y="1449000"/>
                </a:cubicBezTo>
                <a:close/>
              </a:path>
              <a:path w="2822400" h="2898000" stroke="0" extrusionOk="0">
                <a:moveTo>
                  <a:pt x="0" y="1449000"/>
                </a:moveTo>
                <a:cubicBezTo>
                  <a:pt x="-70455" y="772348"/>
                  <a:pt x="555014" y="-31715"/>
                  <a:pt x="1411200" y="0"/>
                </a:cubicBezTo>
                <a:cubicBezTo>
                  <a:pt x="2301316" y="-16347"/>
                  <a:pt x="2799207" y="690980"/>
                  <a:pt x="2822400" y="1449000"/>
                </a:cubicBezTo>
                <a:cubicBezTo>
                  <a:pt x="2753533" y="2272278"/>
                  <a:pt x="2121325" y="2979899"/>
                  <a:pt x="1411200" y="2898000"/>
                </a:cubicBezTo>
                <a:cubicBezTo>
                  <a:pt x="776416" y="2804423"/>
                  <a:pt x="-178585" y="2290226"/>
                  <a:pt x="0" y="1449000"/>
                </a:cubicBezTo>
                <a:close/>
              </a:path>
            </a:pathLst>
          </a:custGeom>
          <a:solidFill>
            <a:srgbClr val="FCCD00"/>
          </a:solidFill>
          <a:ln w="25400" cap="flat">
            <a:noFill/>
            <a:prstDash val="solid"/>
            <a:round/>
            <a:extLst>
              <a:ext uri="{C807C97D-BFC1-408E-A445-0C87EB9F89A2}">
                <ask:lineSketchStyleProps xmlns:ask="http://schemas.microsoft.com/office/drawing/2018/sketchyshapes" xmlns="" sd="981765707">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43" name="Arc 42">
            <a:extLst>
              <a:ext uri="{FF2B5EF4-FFF2-40B4-BE49-F238E27FC236}">
                <a16:creationId xmlns:a16="http://schemas.microsoft.com/office/drawing/2014/main" id="{B6B39C55-874B-A053-C716-70DCFA3D9F84}"/>
              </a:ext>
            </a:extLst>
          </p:cNvPr>
          <p:cNvSpPr/>
          <p:nvPr/>
        </p:nvSpPr>
        <p:spPr>
          <a:xfrm rot="7308922">
            <a:off x="11001891" y="2021897"/>
            <a:ext cx="2788090" cy="2985772"/>
          </a:xfrm>
          <a:prstGeom prst="arc">
            <a:avLst>
              <a:gd name="adj1" fmla="val 18293066"/>
              <a:gd name="adj2" fmla="val 12472833"/>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46" name="Parallélogramme 45">
            <a:extLst>
              <a:ext uri="{FF2B5EF4-FFF2-40B4-BE49-F238E27FC236}">
                <a16:creationId xmlns:a16="http://schemas.microsoft.com/office/drawing/2014/main" id="{591D6A8F-ECE9-0D97-3B7B-CC1864AE95E4}"/>
              </a:ext>
            </a:extLst>
          </p:cNvPr>
          <p:cNvSpPr/>
          <p:nvPr/>
        </p:nvSpPr>
        <p:spPr>
          <a:xfrm>
            <a:off x="11964573" y="3341211"/>
            <a:ext cx="4371535" cy="1188131"/>
          </a:xfrm>
          <a:prstGeom prst="parallelogram">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rgbClr val="FCCD00"/>
                </a:solidFill>
                <a:latin typeface="+mn-lt"/>
                <a:sym typeface="Calibri"/>
              </a:rPr>
              <a:t>Quelle animation du réseau des lauréats demain ? </a:t>
            </a:r>
          </a:p>
        </p:txBody>
      </p:sp>
      <p:sp>
        <p:nvSpPr>
          <p:cNvPr id="47" name="ZoneTexte 46">
            <a:extLst>
              <a:ext uri="{FF2B5EF4-FFF2-40B4-BE49-F238E27FC236}">
                <a16:creationId xmlns:a16="http://schemas.microsoft.com/office/drawing/2014/main" id="{194F1E96-0026-E449-C503-14188C618139}"/>
              </a:ext>
            </a:extLst>
          </p:cNvPr>
          <p:cNvSpPr txBox="1"/>
          <p:nvPr/>
        </p:nvSpPr>
        <p:spPr>
          <a:xfrm>
            <a:off x="12026798" y="2238833"/>
            <a:ext cx="1018656" cy="7876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defPPr>
              <a:defRPr lang="fr-FR"/>
            </a:defPPr>
            <a:lvl1pPr algn="ctr">
              <a:defRPr sz="6600" b="1">
                <a:solidFill>
                  <a:schemeClr val="accent5"/>
                </a:solidFill>
                <a:latin typeface="TEN O CLOCK" pitchFamily="2" charset="0"/>
              </a:defRPr>
            </a:lvl1pPr>
          </a:lstStyle>
          <a:p>
            <a:r>
              <a:rPr lang="fr-FR" dirty="0">
                <a:solidFill>
                  <a:schemeClr val="bg1"/>
                </a:solidFill>
              </a:rPr>
              <a:t>2</a:t>
            </a:r>
          </a:p>
        </p:txBody>
      </p:sp>
      <p:sp>
        <p:nvSpPr>
          <p:cNvPr id="48" name="Ellipse 47">
            <a:extLst>
              <a:ext uri="{FF2B5EF4-FFF2-40B4-BE49-F238E27FC236}">
                <a16:creationId xmlns:a16="http://schemas.microsoft.com/office/drawing/2014/main" id="{C372D314-BD6A-73C8-DD5C-6A12B2AC0892}"/>
              </a:ext>
            </a:extLst>
          </p:cNvPr>
          <p:cNvSpPr/>
          <p:nvPr/>
        </p:nvSpPr>
        <p:spPr>
          <a:xfrm>
            <a:off x="9619573" y="5745449"/>
            <a:ext cx="2822400" cy="2898000"/>
          </a:xfrm>
          <a:custGeom>
            <a:avLst/>
            <a:gdLst>
              <a:gd name="connsiteX0" fmla="*/ 0 w 2822400"/>
              <a:gd name="connsiteY0" fmla="*/ 1449000 h 2898000"/>
              <a:gd name="connsiteX1" fmla="*/ 1411200 w 2822400"/>
              <a:gd name="connsiteY1" fmla="*/ 0 h 2898000"/>
              <a:gd name="connsiteX2" fmla="*/ 2822400 w 2822400"/>
              <a:gd name="connsiteY2" fmla="*/ 1449000 h 2898000"/>
              <a:gd name="connsiteX3" fmla="*/ 1411200 w 2822400"/>
              <a:gd name="connsiteY3" fmla="*/ 2898000 h 2898000"/>
              <a:gd name="connsiteX4" fmla="*/ 0 w 2822400"/>
              <a:gd name="connsiteY4" fmla="*/ 1449000 h 28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400" h="2898000" fill="none" extrusionOk="0">
                <a:moveTo>
                  <a:pt x="0" y="1449000"/>
                </a:moveTo>
                <a:cubicBezTo>
                  <a:pt x="72933" y="579420"/>
                  <a:pt x="765091" y="8795"/>
                  <a:pt x="1411200" y="0"/>
                </a:cubicBezTo>
                <a:cubicBezTo>
                  <a:pt x="2252481" y="105801"/>
                  <a:pt x="2684492" y="645776"/>
                  <a:pt x="2822400" y="1449000"/>
                </a:cubicBezTo>
                <a:cubicBezTo>
                  <a:pt x="2852202" y="2253583"/>
                  <a:pt x="2068073" y="2842090"/>
                  <a:pt x="1411200" y="2898000"/>
                </a:cubicBezTo>
                <a:cubicBezTo>
                  <a:pt x="447165" y="2953101"/>
                  <a:pt x="117443" y="2090056"/>
                  <a:pt x="0" y="1449000"/>
                </a:cubicBezTo>
                <a:close/>
              </a:path>
              <a:path w="2822400" h="2898000" stroke="0" extrusionOk="0">
                <a:moveTo>
                  <a:pt x="0" y="1449000"/>
                </a:moveTo>
                <a:cubicBezTo>
                  <a:pt x="-70455" y="772348"/>
                  <a:pt x="555014" y="-31715"/>
                  <a:pt x="1411200" y="0"/>
                </a:cubicBezTo>
                <a:cubicBezTo>
                  <a:pt x="2301316" y="-16347"/>
                  <a:pt x="2799207" y="690980"/>
                  <a:pt x="2822400" y="1449000"/>
                </a:cubicBezTo>
                <a:cubicBezTo>
                  <a:pt x="2753533" y="2272278"/>
                  <a:pt x="2121325" y="2979899"/>
                  <a:pt x="1411200" y="2898000"/>
                </a:cubicBezTo>
                <a:cubicBezTo>
                  <a:pt x="776416" y="2804423"/>
                  <a:pt x="-178585" y="2290226"/>
                  <a:pt x="0" y="1449000"/>
                </a:cubicBezTo>
                <a:close/>
              </a:path>
            </a:pathLst>
          </a:custGeom>
          <a:solidFill>
            <a:schemeClr val="accent2"/>
          </a:solidFill>
          <a:ln w="25400" cap="flat">
            <a:noFill/>
            <a:prstDash val="solid"/>
            <a:round/>
            <a:extLst>
              <a:ext uri="{C807C97D-BFC1-408E-A445-0C87EB9F89A2}">
                <ask:lineSketchStyleProps xmlns:ask="http://schemas.microsoft.com/office/drawing/2018/sketchyshapes" xmlns="" sd="981765707">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49" name="Arc 48">
            <a:extLst>
              <a:ext uri="{FF2B5EF4-FFF2-40B4-BE49-F238E27FC236}">
                <a16:creationId xmlns:a16="http://schemas.microsoft.com/office/drawing/2014/main" id="{7AC84906-2417-3CC7-A524-E8B5DFD6B5AE}"/>
              </a:ext>
            </a:extLst>
          </p:cNvPr>
          <p:cNvSpPr/>
          <p:nvPr/>
        </p:nvSpPr>
        <p:spPr>
          <a:xfrm rot="7308922">
            <a:off x="9390902" y="5560854"/>
            <a:ext cx="2788090" cy="2985772"/>
          </a:xfrm>
          <a:prstGeom prst="arc">
            <a:avLst>
              <a:gd name="adj1" fmla="val 18293066"/>
              <a:gd name="adj2" fmla="val 12472833"/>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50" name="Parallélogramme 49">
            <a:extLst>
              <a:ext uri="{FF2B5EF4-FFF2-40B4-BE49-F238E27FC236}">
                <a16:creationId xmlns:a16="http://schemas.microsoft.com/office/drawing/2014/main" id="{A93242A4-0FDB-C038-7CC6-1450DC05C74F}"/>
              </a:ext>
            </a:extLst>
          </p:cNvPr>
          <p:cNvSpPr/>
          <p:nvPr/>
        </p:nvSpPr>
        <p:spPr>
          <a:xfrm>
            <a:off x="10429711" y="6880168"/>
            <a:ext cx="5133536" cy="1188131"/>
          </a:xfrm>
          <a:prstGeom prst="parallelogram">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chemeClr val="accent2"/>
                </a:solidFill>
                <a:sym typeface="Calibri"/>
              </a:rPr>
              <a:t>Comment favoriser l’émergence et l’animation de communs ?</a:t>
            </a:r>
            <a:endParaRPr lang="fr-FR" sz="2800" b="1" dirty="0">
              <a:solidFill>
                <a:schemeClr val="accent2"/>
              </a:solidFill>
              <a:latin typeface="+mn-lt"/>
              <a:sym typeface="Calibri"/>
            </a:endParaRPr>
          </a:p>
        </p:txBody>
      </p:sp>
      <p:sp>
        <p:nvSpPr>
          <p:cNvPr id="51" name="ZoneTexte 50">
            <a:extLst>
              <a:ext uri="{FF2B5EF4-FFF2-40B4-BE49-F238E27FC236}">
                <a16:creationId xmlns:a16="http://schemas.microsoft.com/office/drawing/2014/main" id="{E977D5D7-D1DE-FD31-EE46-574582A66401}"/>
              </a:ext>
            </a:extLst>
          </p:cNvPr>
          <p:cNvSpPr txBox="1"/>
          <p:nvPr/>
        </p:nvSpPr>
        <p:spPr>
          <a:xfrm>
            <a:off x="10491936" y="5777790"/>
            <a:ext cx="1018656" cy="7876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defPPr>
              <a:defRPr lang="fr-FR"/>
            </a:defPPr>
            <a:lvl1pPr algn="ctr">
              <a:defRPr sz="6600" b="1">
                <a:solidFill>
                  <a:schemeClr val="accent5"/>
                </a:solidFill>
                <a:latin typeface="TEN O CLOCK" pitchFamily="2" charset="0"/>
              </a:defRPr>
            </a:lvl1pPr>
          </a:lstStyle>
          <a:p>
            <a:r>
              <a:rPr lang="fr-FR" dirty="0">
                <a:solidFill>
                  <a:schemeClr val="bg1"/>
                </a:solidFill>
              </a:rPr>
              <a:t>4</a:t>
            </a:r>
          </a:p>
        </p:txBody>
      </p:sp>
      <p:pic>
        <p:nvPicPr>
          <p:cNvPr id="6" name="Image 5" descr="Une image contenant noir, obscurité&#10;&#10;Description générée automatiquement">
            <a:extLst>
              <a:ext uri="{FF2B5EF4-FFF2-40B4-BE49-F238E27FC236}">
                <a16:creationId xmlns:a16="http://schemas.microsoft.com/office/drawing/2014/main" id="{D7994987-1EF5-49D6-CAFD-181B6861BE6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0958" y="3509088"/>
            <a:ext cx="2125823" cy="2125823"/>
          </a:xfrm>
          <a:prstGeom prst="rect">
            <a:avLst/>
          </a:prstGeom>
        </p:spPr>
      </p:pic>
    </p:spTree>
    <p:extLst>
      <p:ext uri="{BB962C8B-B14F-4D97-AF65-F5344CB8AC3E}">
        <p14:creationId xmlns:p14="http://schemas.microsoft.com/office/powerpoint/2010/main" val="402960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924877" y="8070484"/>
            <a:ext cx="393700" cy="376555"/>
          </a:xfrm>
          <a:custGeom>
            <a:avLst/>
            <a:gdLst/>
            <a:ahLst/>
            <a:cxnLst/>
            <a:rect l="l" t="t" r="r" b="b"/>
            <a:pathLst>
              <a:path w="393700" h="376554">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endParaRPr/>
          </a:p>
        </p:txBody>
      </p:sp>
      <p:grpSp>
        <p:nvGrpSpPr>
          <p:cNvPr id="15" name="object 15"/>
          <p:cNvGrpSpPr/>
          <p:nvPr/>
        </p:nvGrpSpPr>
        <p:grpSpPr>
          <a:xfrm rot="5400000">
            <a:off x="14487029" y="419735"/>
            <a:ext cx="1303020" cy="1377950"/>
            <a:chOff x="845064" y="548305"/>
            <a:chExt cx="1303020" cy="1377950"/>
          </a:xfrm>
        </p:grpSpPr>
        <p:sp>
          <p:nvSpPr>
            <p:cNvPr id="16" name="object 16"/>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7" name="object 17"/>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8746" y="5410200"/>
            <a:ext cx="7668768" cy="3127248"/>
          </a:xfrm>
          <a:prstGeom prst="rect">
            <a:avLst/>
          </a:prstGeom>
        </p:spPr>
      </p:pic>
      <p:sp>
        <p:nvSpPr>
          <p:cNvPr id="18" name="object 18"/>
          <p:cNvSpPr txBox="1">
            <a:spLocks noGrp="1"/>
          </p:cNvSpPr>
          <p:nvPr>
            <p:ph type="title"/>
          </p:nvPr>
        </p:nvSpPr>
        <p:spPr>
          <a:xfrm>
            <a:off x="660400" y="2894748"/>
            <a:ext cx="14254967" cy="2013372"/>
          </a:xfrm>
          <a:prstGeom prst="rect">
            <a:avLst/>
          </a:prstGeom>
        </p:spPr>
        <p:txBody>
          <a:bodyPr vert="horz" wrap="square" lIns="0" tIns="12700" rIns="0" bIns="0" rtlCol="0">
            <a:spAutoFit/>
          </a:bodyPr>
          <a:lstStyle/>
          <a:p>
            <a:pPr marL="951230" algn="ctr">
              <a:lnSpc>
                <a:spcPct val="100000"/>
              </a:lnSpc>
              <a:spcBef>
                <a:spcPts val="100"/>
              </a:spcBef>
            </a:pPr>
            <a:r>
              <a:rPr lang="fr-FR" sz="13000" spc="335" dirty="0">
                <a:solidFill>
                  <a:srgbClr val="2C3176"/>
                </a:solidFill>
                <a:latin typeface="Marianne ExtraBold" charset="0"/>
                <a:ea typeface="Marianne ExtraBold" charset="0"/>
                <a:cs typeface="Marianne ExtraBold" charset="0"/>
              </a:rPr>
              <a:t>BILAN DE L’AMI</a:t>
            </a:r>
            <a:endParaRPr sz="13000" spc="335" dirty="0">
              <a:solidFill>
                <a:srgbClr val="2C3176"/>
              </a:solidFill>
              <a:latin typeface="Marianne ExtraBold" charset="0"/>
              <a:ea typeface="Marianne ExtraBold" charset="0"/>
              <a:cs typeface="Marianne ExtraBold" charset="0"/>
            </a:endParaRPr>
          </a:p>
        </p:txBody>
      </p:sp>
      <p:sp>
        <p:nvSpPr>
          <p:cNvPr id="22" name="Rectangle 21"/>
          <p:cNvSpPr/>
          <p:nvPr/>
        </p:nvSpPr>
        <p:spPr>
          <a:xfrm>
            <a:off x="3937000" y="4941491"/>
            <a:ext cx="8382000" cy="925909"/>
          </a:xfrm>
          <a:prstGeom prst="rect">
            <a:avLst/>
          </a:prstGeom>
          <a:solidFill>
            <a:srgbClr val="FC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C3176"/>
              </a:solidFill>
            </a:endParaRPr>
          </a:p>
        </p:txBody>
      </p:sp>
      <p:sp>
        <p:nvSpPr>
          <p:cNvPr id="21" name="ZoneTexte 20"/>
          <p:cNvSpPr txBox="1"/>
          <p:nvPr/>
        </p:nvSpPr>
        <p:spPr>
          <a:xfrm>
            <a:off x="4241800" y="5006182"/>
            <a:ext cx="7924800" cy="769441"/>
          </a:xfrm>
          <a:prstGeom prst="rect">
            <a:avLst/>
          </a:prstGeom>
          <a:noFill/>
        </p:spPr>
        <p:txBody>
          <a:bodyPr wrap="square" rtlCol="0">
            <a:spAutoFit/>
          </a:bodyPr>
          <a:lstStyle/>
          <a:p>
            <a:pPr algn="ctr"/>
            <a:r>
              <a:rPr lang="fr-FR" sz="4400" dirty="0">
                <a:solidFill>
                  <a:srgbClr val="2C3176"/>
                </a:solidFill>
                <a:latin typeface="Marianne" charset="0"/>
                <a:ea typeface="Marianne" charset="0"/>
                <a:cs typeface="Marianne" charset="0"/>
              </a:rPr>
              <a:t>9h45-12h30</a:t>
            </a: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20</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7" name="ZoneTexte 6">
            <a:extLst>
              <a:ext uri="{FF2B5EF4-FFF2-40B4-BE49-F238E27FC236}">
                <a16:creationId xmlns:a16="http://schemas.microsoft.com/office/drawing/2014/main" id="{30C4D945-A71B-8CFB-A258-462B1075D88E}"/>
              </a:ext>
            </a:extLst>
          </p:cNvPr>
          <p:cNvSpPr txBox="1"/>
          <p:nvPr/>
        </p:nvSpPr>
        <p:spPr>
          <a:xfrm>
            <a:off x="3479800" y="194608"/>
            <a:ext cx="9677399" cy="1692771"/>
          </a:xfrm>
          <a:prstGeom prst="rect">
            <a:avLst/>
          </a:prstGeom>
          <a:noFill/>
        </p:spPr>
        <p:txBody>
          <a:bodyPr wrap="square" rtlCol="0">
            <a:spAutoFit/>
          </a:bodyPr>
          <a:lstStyle/>
          <a:p>
            <a:pPr algn="ctr"/>
            <a:r>
              <a:rPr lang="fr-FR" sz="4000" b="1" dirty="0">
                <a:solidFill>
                  <a:srgbClr val="2C3176"/>
                </a:solidFill>
                <a:latin typeface="Marianne ExtraBold"/>
              </a:rPr>
              <a:t>Compte-rendu des échanges </a:t>
            </a:r>
          </a:p>
          <a:p>
            <a:pPr algn="ctr"/>
            <a:r>
              <a:rPr lang="fr-FR" sz="3200" b="1" dirty="0">
                <a:solidFill>
                  <a:srgbClr val="2C3176"/>
                </a:solidFill>
                <a:latin typeface="Marianne ExtraBold"/>
              </a:rPr>
              <a:t>Comment mieux valoriser/communiquer sur les productions pour essaimer largement les projets ? </a:t>
            </a:r>
          </a:p>
        </p:txBody>
      </p:sp>
      <p:sp>
        <p:nvSpPr>
          <p:cNvPr id="9" name="Ellipse 8">
            <a:extLst>
              <a:ext uri="{FF2B5EF4-FFF2-40B4-BE49-F238E27FC236}">
                <a16:creationId xmlns:a16="http://schemas.microsoft.com/office/drawing/2014/main" id="{660D9665-6BE0-27A7-7D8C-0B7C42A3934C}"/>
              </a:ext>
            </a:extLst>
          </p:cNvPr>
          <p:cNvSpPr/>
          <p:nvPr/>
        </p:nvSpPr>
        <p:spPr>
          <a:xfrm>
            <a:off x="325023" y="134873"/>
            <a:ext cx="2002765" cy="2056492"/>
          </a:xfrm>
          <a:custGeom>
            <a:avLst/>
            <a:gdLst>
              <a:gd name="connsiteX0" fmla="*/ 0 w 2002765"/>
              <a:gd name="connsiteY0" fmla="*/ 1028246 h 2056492"/>
              <a:gd name="connsiteX1" fmla="*/ 1001383 w 2002765"/>
              <a:gd name="connsiteY1" fmla="*/ 0 h 2056492"/>
              <a:gd name="connsiteX2" fmla="*/ 2002766 w 2002765"/>
              <a:gd name="connsiteY2" fmla="*/ 1028246 h 2056492"/>
              <a:gd name="connsiteX3" fmla="*/ 1001383 w 2002765"/>
              <a:gd name="connsiteY3" fmla="*/ 2056492 h 2056492"/>
              <a:gd name="connsiteX4" fmla="*/ 0 w 2002765"/>
              <a:gd name="connsiteY4" fmla="*/ 1028246 h 20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65" h="2056492" fill="none" extrusionOk="0">
                <a:moveTo>
                  <a:pt x="0" y="1028246"/>
                </a:moveTo>
                <a:cubicBezTo>
                  <a:pt x="49694" y="413129"/>
                  <a:pt x="540627" y="6090"/>
                  <a:pt x="1001383" y="0"/>
                </a:cubicBezTo>
                <a:cubicBezTo>
                  <a:pt x="1616453" y="106012"/>
                  <a:pt x="1902470" y="458206"/>
                  <a:pt x="2002766" y="1028246"/>
                </a:cubicBezTo>
                <a:cubicBezTo>
                  <a:pt x="2118638" y="1612934"/>
                  <a:pt x="1435205" y="2002080"/>
                  <a:pt x="1001383" y="2056492"/>
                </a:cubicBezTo>
                <a:cubicBezTo>
                  <a:pt x="391926" y="2073325"/>
                  <a:pt x="38661" y="1543722"/>
                  <a:pt x="0" y="1028246"/>
                </a:cubicBezTo>
                <a:close/>
              </a:path>
              <a:path w="2002765" h="2056492" stroke="0" extrusionOk="0">
                <a:moveTo>
                  <a:pt x="0" y="1028246"/>
                </a:moveTo>
                <a:cubicBezTo>
                  <a:pt x="-67103" y="578090"/>
                  <a:pt x="397444" y="-21015"/>
                  <a:pt x="1001383" y="0"/>
                </a:cubicBezTo>
                <a:cubicBezTo>
                  <a:pt x="1570590" y="-2385"/>
                  <a:pt x="1991577" y="480741"/>
                  <a:pt x="2002766" y="1028246"/>
                </a:cubicBezTo>
                <a:cubicBezTo>
                  <a:pt x="1880160" y="1637109"/>
                  <a:pt x="1480226" y="2144241"/>
                  <a:pt x="1001383" y="2056492"/>
                </a:cubicBezTo>
                <a:cubicBezTo>
                  <a:pt x="468162" y="2043660"/>
                  <a:pt x="-57216" y="1609256"/>
                  <a:pt x="0" y="1028246"/>
                </a:cubicBezTo>
                <a:close/>
              </a:path>
            </a:pathLst>
          </a:custGeom>
          <a:solidFill>
            <a:srgbClr val="5D6DB3"/>
          </a:solidFill>
          <a:ln w="25400" cap="flat">
            <a:noFill/>
            <a:prstDash val="solid"/>
            <a:round/>
            <a:extLst>
              <a:ext uri="{C807C97D-BFC1-408E-A445-0C87EB9F89A2}">
                <ask:lineSketchStyleProps xmlns:ask="http://schemas.microsoft.com/office/drawing/2018/sketchyshapes" xmlns="" sd="981765707">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0" name="Arc 9">
            <a:extLst>
              <a:ext uri="{FF2B5EF4-FFF2-40B4-BE49-F238E27FC236}">
                <a16:creationId xmlns:a16="http://schemas.microsoft.com/office/drawing/2014/main" id="{C0188236-3B3F-FE0E-097B-C7363B6E0FAB}"/>
              </a:ext>
            </a:extLst>
          </p:cNvPr>
          <p:cNvSpPr/>
          <p:nvPr/>
        </p:nvSpPr>
        <p:spPr>
          <a:xfrm rot="7308922">
            <a:off x="202507" y="-41261"/>
            <a:ext cx="1978497" cy="2118693"/>
          </a:xfrm>
          <a:prstGeom prst="arc">
            <a:avLst>
              <a:gd name="adj1" fmla="val 18293066"/>
              <a:gd name="adj2" fmla="val 12472833"/>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11" name="ZoneTexte 10">
            <a:extLst>
              <a:ext uri="{FF2B5EF4-FFF2-40B4-BE49-F238E27FC236}">
                <a16:creationId xmlns:a16="http://schemas.microsoft.com/office/drawing/2014/main" id="{32622880-BC51-D075-45F6-18A0457021E8}"/>
              </a:ext>
            </a:extLst>
          </p:cNvPr>
          <p:cNvSpPr txBox="1"/>
          <p:nvPr/>
        </p:nvSpPr>
        <p:spPr>
          <a:xfrm>
            <a:off x="964987" y="189584"/>
            <a:ext cx="722835" cy="558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defPPr>
              <a:defRPr lang="fr-FR"/>
            </a:defPPr>
            <a:lvl1pPr algn="ctr">
              <a:defRPr sz="6600" b="1">
                <a:solidFill>
                  <a:schemeClr val="accent5"/>
                </a:solidFill>
                <a:latin typeface="TEN O CLOCK" pitchFamily="2" charset="0"/>
              </a:defRPr>
            </a:lvl1pPr>
          </a:lstStyle>
          <a:p>
            <a:r>
              <a:rPr lang="fr-FR" dirty="0">
                <a:solidFill>
                  <a:schemeClr val="bg1"/>
                </a:solidFill>
              </a:rPr>
              <a:t>1</a:t>
            </a:r>
          </a:p>
        </p:txBody>
      </p:sp>
      <p:sp>
        <p:nvSpPr>
          <p:cNvPr id="12" name="Ellipse 11">
            <a:extLst>
              <a:ext uri="{FF2B5EF4-FFF2-40B4-BE49-F238E27FC236}">
                <a16:creationId xmlns:a16="http://schemas.microsoft.com/office/drawing/2014/main" id="{30E7AD12-7FCC-990B-9948-136DEF1B8654}"/>
              </a:ext>
            </a:extLst>
          </p:cNvPr>
          <p:cNvSpPr/>
          <p:nvPr/>
        </p:nvSpPr>
        <p:spPr>
          <a:xfrm>
            <a:off x="1423242" y="696042"/>
            <a:ext cx="1907047" cy="2022016"/>
          </a:xfrm>
          <a:custGeom>
            <a:avLst/>
            <a:gdLst>
              <a:gd name="connsiteX0" fmla="*/ 0 w 1907047"/>
              <a:gd name="connsiteY0" fmla="*/ 1011008 h 2022016"/>
              <a:gd name="connsiteX1" fmla="*/ 953524 w 1907047"/>
              <a:gd name="connsiteY1" fmla="*/ 0 h 2022016"/>
              <a:gd name="connsiteX2" fmla="*/ 1907048 w 1907047"/>
              <a:gd name="connsiteY2" fmla="*/ 1011008 h 2022016"/>
              <a:gd name="connsiteX3" fmla="*/ 953524 w 1907047"/>
              <a:gd name="connsiteY3" fmla="*/ 2022016 h 2022016"/>
              <a:gd name="connsiteX4" fmla="*/ 0 w 1907047"/>
              <a:gd name="connsiteY4" fmla="*/ 1011008 h 202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047" h="2022016" fill="none" extrusionOk="0">
                <a:moveTo>
                  <a:pt x="0" y="1011008"/>
                </a:moveTo>
                <a:cubicBezTo>
                  <a:pt x="25489" y="511135"/>
                  <a:pt x="554360" y="16727"/>
                  <a:pt x="953524" y="0"/>
                </a:cubicBezTo>
                <a:cubicBezTo>
                  <a:pt x="1506200" y="109847"/>
                  <a:pt x="1856767" y="461376"/>
                  <a:pt x="1907048" y="1011008"/>
                </a:cubicBezTo>
                <a:cubicBezTo>
                  <a:pt x="1861706" y="1567076"/>
                  <a:pt x="1388096" y="1942347"/>
                  <a:pt x="953524" y="2022016"/>
                </a:cubicBezTo>
                <a:cubicBezTo>
                  <a:pt x="551858" y="1991465"/>
                  <a:pt x="-51586" y="1505902"/>
                  <a:pt x="0" y="1011008"/>
                </a:cubicBezTo>
                <a:close/>
              </a:path>
              <a:path w="1907047" h="2022016" stroke="0" extrusionOk="0">
                <a:moveTo>
                  <a:pt x="0" y="1011008"/>
                </a:moveTo>
                <a:cubicBezTo>
                  <a:pt x="17268" y="508731"/>
                  <a:pt x="455942" y="-71502"/>
                  <a:pt x="953524" y="0"/>
                </a:cubicBezTo>
                <a:cubicBezTo>
                  <a:pt x="1439189" y="-91232"/>
                  <a:pt x="1991074" y="435929"/>
                  <a:pt x="1907048" y="1011008"/>
                </a:cubicBezTo>
                <a:cubicBezTo>
                  <a:pt x="1987564" y="1581928"/>
                  <a:pt x="1502990" y="1989704"/>
                  <a:pt x="953524" y="2022016"/>
                </a:cubicBezTo>
                <a:cubicBezTo>
                  <a:pt x="441385" y="2060656"/>
                  <a:pt x="-18505" y="1487778"/>
                  <a:pt x="0" y="1011008"/>
                </a:cubicBezTo>
                <a:close/>
              </a:path>
            </a:pathLst>
          </a:custGeom>
          <a:solidFill>
            <a:srgbClr val="06806C"/>
          </a:solidFill>
          <a:ln w="25400" cap="flat">
            <a:noFill/>
            <a:prstDash val="solid"/>
            <a:round/>
            <a:extLst>
              <a:ext uri="{C807C97D-BFC1-408E-A445-0C87EB9F89A2}">
                <ask:lineSketchStyleProps xmlns:ask="http://schemas.microsoft.com/office/drawing/2018/sketchyshapes" xmlns="" sd="86837363">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fr-FR"/>
          </a:p>
        </p:txBody>
      </p:sp>
      <p:sp>
        <p:nvSpPr>
          <p:cNvPr id="13" name="Arc 12">
            <a:extLst>
              <a:ext uri="{FF2B5EF4-FFF2-40B4-BE49-F238E27FC236}">
                <a16:creationId xmlns:a16="http://schemas.microsoft.com/office/drawing/2014/main" id="{EE030BC7-C96A-6569-D61E-8BDD49C13320}"/>
              </a:ext>
            </a:extLst>
          </p:cNvPr>
          <p:cNvSpPr/>
          <p:nvPr/>
        </p:nvSpPr>
        <p:spPr>
          <a:xfrm>
            <a:off x="1572755" y="714140"/>
            <a:ext cx="2025641" cy="1920894"/>
          </a:xfrm>
          <a:prstGeom prst="arc">
            <a:avLst>
              <a:gd name="adj1" fmla="val 16304300"/>
              <a:gd name="adj2" fmla="val 8272034"/>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14" name="ZoneTexte 13">
            <a:extLst>
              <a:ext uri="{FF2B5EF4-FFF2-40B4-BE49-F238E27FC236}">
                <a16:creationId xmlns:a16="http://schemas.microsoft.com/office/drawing/2014/main" id="{F5C16BF0-4364-2846-F445-A61D686553B3}"/>
              </a:ext>
            </a:extLst>
          </p:cNvPr>
          <p:cNvSpPr txBox="1"/>
          <p:nvPr/>
        </p:nvSpPr>
        <p:spPr>
          <a:xfrm>
            <a:off x="1941703" y="886321"/>
            <a:ext cx="688160" cy="549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algn="ctr"/>
            <a:r>
              <a:rPr lang="fr-FR" sz="6600" b="1" dirty="0">
                <a:solidFill>
                  <a:schemeClr val="bg1"/>
                </a:solidFill>
                <a:latin typeface="TEN O CLOCK" pitchFamily="2" charset="0"/>
              </a:rPr>
              <a:t>3</a:t>
            </a:r>
          </a:p>
        </p:txBody>
      </p:sp>
      <p:sp>
        <p:nvSpPr>
          <p:cNvPr id="23" name="ZoneTexte 22">
            <a:extLst>
              <a:ext uri="{FF2B5EF4-FFF2-40B4-BE49-F238E27FC236}">
                <a16:creationId xmlns:a16="http://schemas.microsoft.com/office/drawing/2014/main" id="{50D15E88-03C8-9364-5CDE-8ECE6A50B274}"/>
              </a:ext>
            </a:extLst>
          </p:cNvPr>
          <p:cNvSpPr txBox="1"/>
          <p:nvPr/>
        </p:nvSpPr>
        <p:spPr>
          <a:xfrm>
            <a:off x="10109200" y="8961120"/>
            <a:ext cx="8127330" cy="2432717"/>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fr-FR" sz="1100" b="1" dirty="0">
                <a:effectLst/>
                <a:latin typeface="Calibri" panose="020F0502020204030204" pitchFamily="34" charset="0"/>
                <a:ea typeface="Calibri" panose="020F0502020204030204" pitchFamily="34" charset="0"/>
                <a:cs typeface="Times New Roman" panose="02020603050405020304" pitchFamily="18" charset="0"/>
              </a:rPr>
              <a:t>Maintenir des liens dans une logique « </a:t>
            </a:r>
            <a:r>
              <a:rPr lang="fr-FR" sz="1100" b="1" dirty="0" err="1">
                <a:effectLst/>
                <a:latin typeface="Calibri" panose="020F0502020204030204" pitchFamily="34" charset="0"/>
                <a:ea typeface="Calibri" panose="020F0502020204030204" pitchFamily="34" charset="0"/>
                <a:cs typeface="Times New Roman" panose="02020603050405020304" pitchFamily="18" charset="0"/>
              </a:rPr>
              <a:t>alumnis</a:t>
            </a: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Est évoquée la possibilité de maintenir des liens entre les porteurs de projets dans une logique de « promotion ».  </a:t>
            </a: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Cela pourrait l’occasion d’un partage de savoirs faire, avec des temps d’immersion dans un autre projet.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Est également mentionnée la possibilité de rédiger une forme de « plaidoyer » ou de « manifeste » afin de faire valoir des engagements communs. L’articulation avec la communication institutionnelle de l’ANCT doit toutefois être assurée.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fr-FR" sz="1100" b="1" dirty="0">
                <a:effectLst/>
                <a:latin typeface="Calibri" panose="020F0502020204030204" pitchFamily="34" charset="0"/>
                <a:ea typeface="Calibri" panose="020F0502020204030204" pitchFamily="34" charset="0"/>
                <a:cs typeface="Times New Roman" panose="02020603050405020304" pitchFamily="18" charset="0"/>
              </a:rPr>
              <a:t>Les Hubs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Les hubs sont identifiés comme des interlocuteurs privilégiés pour relayer et valoriser les projets auprès de leur écosystème.</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5" name="ZoneTexte 24">
            <a:extLst>
              <a:ext uri="{FF2B5EF4-FFF2-40B4-BE49-F238E27FC236}">
                <a16:creationId xmlns:a16="http://schemas.microsoft.com/office/drawing/2014/main" id="{E640F6FB-CB33-E50C-7BF0-38B7AF03DB48}"/>
              </a:ext>
            </a:extLst>
          </p:cNvPr>
          <p:cNvSpPr txBox="1"/>
          <p:nvPr/>
        </p:nvSpPr>
        <p:spPr>
          <a:xfrm>
            <a:off x="1003087" y="9674958"/>
            <a:ext cx="8662736" cy="369332"/>
          </a:xfrm>
          <a:prstGeom prst="rect">
            <a:avLst/>
          </a:prstGeom>
          <a:noFill/>
        </p:spPr>
        <p:txBody>
          <a:bodyPr wrap="square">
            <a:spAutoFit/>
          </a:bodyPr>
          <a:lstStyle/>
          <a:p>
            <a:pPr rtl="0" fontAlgn="ctr">
              <a:spcBef>
                <a:spcPts val="0"/>
              </a:spcBef>
              <a:spcAft>
                <a:spcPts val="0"/>
              </a:spcAft>
              <a:buFont typeface="Arial" panose="020B0604020202020204" pitchFamily="34" charset="0"/>
              <a:buChar char="•"/>
            </a:pPr>
            <a:r>
              <a:rPr lang="fr-FR" sz="1800" dirty="0">
                <a:effectLst/>
                <a:latin typeface="Calibri" panose="020F0502020204030204" pitchFamily="34" charset="0"/>
              </a:rPr>
              <a:t>Franchise sociale : ex Pimms Médiation VS modèle d'Efficience</a:t>
            </a:r>
          </a:p>
        </p:txBody>
      </p:sp>
      <p:sp>
        <p:nvSpPr>
          <p:cNvPr id="26" name="ZoneTexte 25">
            <a:extLst>
              <a:ext uri="{FF2B5EF4-FFF2-40B4-BE49-F238E27FC236}">
                <a16:creationId xmlns:a16="http://schemas.microsoft.com/office/drawing/2014/main" id="{BACE70EF-DA04-0D06-C167-FDBE7AAF88BE}"/>
              </a:ext>
            </a:extLst>
          </p:cNvPr>
          <p:cNvSpPr txBox="1"/>
          <p:nvPr/>
        </p:nvSpPr>
        <p:spPr>
          <a:xfrm>
            <a:off x="846810" y="2895600"/>
            <a:ext cx="1977144" cy="369332"/>
          </a:xfrm>
          <a:prstGeom prst="rect">
            <a:avLst/>
          </a:prstGeom>
          <a:solidFill>
            <a:srgbClr val="5D6DB3"/>
          </a:solidFill>
        </p:spPr>
        <p:txBody>
          <a:bodyPr wrap="none" rtlCol="0">
            <a:spAutoFit/>
          </a:bodyPr>
          <a:lstStyle/>
          <a:p>
            <a:r>
              <a:rPr lang="fr-FR" b="1" dirty="0">
                <a:solidFill>
                  <a:schemeClr val="bg1"/>
                </a:solidFill>
              </a:rPr>
              <a:t>IDÉES ABORDÉES : </a:t>
            </a:r>
          </a:p>
        </p:txBody>
      </p:sp>
      <p:sp>
        <p:nvSpPr>
          <p:cNvPr id="27" name="ZoneTexte 26">
            <a:extLst>
              <a:ext uri="{FF2B5EF4-FFF2-40B4-BE49-F238E27FC236}">
                <a16:creationId xmlns:a16="http://schemas.microsoft.com/office/drawing/2014/main" id="{81819FA5-0525-945B-6B04-22C8E88B4EAF}"/>
              </a:ext>
            </a:extLst>
          </p:cNvPr>
          <p:cNvSpPr txBox="1"/>
          <p:nvPr/>
        </p:nvSpPr>
        <p:spPr>
          <a:xfrm>
            <a:off x="843640" y="3365063"/>
            <a:ext cx="14464252" cy="6247864"/>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2C3176"/>
                </a:solidFill>
              </a:rPr>
              <a:t>Relations presses/médias : </a:t>
            </a:r>
          </a:p>
          <a:p>
            <a:pPr marL="742950" lvl="1" indent="-285750">
              <a:buFont typeface="Wingdings" panose="05000000000000000000" pitchFamily="2" charset="2"/>
              <a:buChar char="Ø"/>
            </a:pPr>
            <a:r>
              <a:rPr lang="fr-FR" sz="1600" dirty="0">
                <a:solidFill>
                  <a:srgbClr val="2C3176"/>
                </a:solidFill>
              </a:rPr>
              <a:t>Des relations aujourd’hui peu. Certains lauréats ont réussi à obtenir des articles de presse (Sport Century dans Le Parisien, ACIAH dans Ouest France, etc.) mais la plupart des communiqués de presse sont restés sans suite (La Fabulerie, Hubikoop). </a:t>
            </a:r>
          </a:p>
          <a:p>
            <a:pPr marL="742950" lvl="1" indent="-285750">
              <a:buFont typeface="Wingdings" panose="05000000000000000000" pitchFamily="2" charset="2"/>
              <a:buChar char="Ø"/>
            </a:pPr>
            <a:r>
              <a:rPr lang="fr-FR" sz="1600" dirty="0">
                <a:solidFill>
                  <a:srgbClr val="2C3176"/>
                </a:solidFill>
              </a:rPr>
              <a:t>Il serait intéressant de faire connaître les projets auprès de la presse professionnelle et spécialisée (Gazette des Communes, Actualités sociales hebdomadaires, …) ou d’élaborer des stratégies presse communes par thématique ou public avec le soutien de l’ANCT </a:t>
            </a:r>
          </a:p>
          <a:p>
            <a:pPr lvl="1"/>
            <a:endParaRPr lang="fr-FR" sz="1600" dirty="0">
              <a:solidFill>
                <a:srgbClr val="2C3176"/>
              </a:solidFill>
            </a:endParaRPr>
          </a:p>
          <a:p>
            <a:pPr marL="285750" indent="-285750">
              <a:buFont typeface="Arial" panose="020B0604020202020204" pitchFamily="34" charset="0"/>
              <a:buChar char="•"/>
            </a:pPr>
            <a:r>
              <a:rPr lang="fr-FR" sz="1600" b="1" dirty="0">
                <a:solidFill>
                  <a:srgbClr val="2C3176"/>
                </a:solidFill>
              </a:rPr>
              <a:t>Réseaux sociaux : </a:t>
            </a:r>
          </a:p>
          <a:p>
            <a:pPr marL="742950" lvl="1" indent="-285750">
              <a:buFont typeface="Wingdings" panose="05000000000000000000" pitchFamily="2" charset="2"/>
              <a:buChar char="Ø"/>
            </a:pPr>
            <a:r>
              <a:rPr lang="fr-FR" sz="1600" dirty="0">
                <a:solidFill>
                  <a:srgbClr val="2C3176"/>
                </a:solidFill>
              </a:rPr>
              <a:t>Hétérogénéité de leur utilisation par les lauréats : LinkedIn se révèle être un bon vecteur de communication de la SoNum. </a:t>
            </a:r>
          </a:p>
          <a:p>
            <a:pPr marL="742950" lvl="1" indent="-285750">
              <a:buFont typeface="Wingdings" panose="05000000000000000000" pitchFamily="2" charset="2"/>
              <a:buChar char="Ø"/>
            </a:pPr>
            <a:r>
              <a:rPr lang="fr-FR" sz="1600" dirty="0">
                <a:solidFill>
                  <a:srgbClr val="2C3176"/>
                </a:solidFill>
              </a:rPr>
              <a:t>Intérêt des porteurs pour que les publications soient relayées par la SoNum (7k abonnés) ou d’autres lauréats pour accroître la visibilité des projets. </a:t>
            </a:r>
          </a:p>
          <a:p>
            <a:pPr marL="742950" lvl="1" indent="-285750">
              <a:buFont typeface="Wingdings" panose="05000000000000000000" pitchFamily="2" charset="2"/>
              <a:buChar char="Ø"/>
            </a:pPr>
            <a:endParaRPr lang="fr-FR" sz="1600" dirty="0">
              <a:solidFill>
                <a:srgbClr val="2C3176"/>
              </a:solidFill>
            </a:endParaRPr>
          </a:p>
          <a:p>
            <a:pPr marL="285750" indent="-285750">
              <a:buFont typeface="Arial" panose="020B0604020202020204" pitchFamily="34" charset="0"/>
              <a:buChar char="•"/>
            </a:pPr>
            <a:r>
              <a:rPr lang="fr-FR" sz="1600" b="1" dirty="0">
                <a:solidFill>
                  <a:srgbClr val="2C3176"/>
                </a:solidFill>
              </a:rPr>
              <a:t>NEC (national et locaux) : </a:t>
            </a:r>
          </a:p>
          <a:p>
            <a:pPr marL="742950" lvl="1" indent="-285750">
              <a:buFont typeface="Wingdings" panose="05000000000000000000" pitchFamily="2" charset="2"/>
              <a:buChar char="Ø"/>
            </a:pPr>
            <a:r>
              <a:rPr lang="fr-FR" sz="1600" dirty="0">
                <a:solidFill>
                  <a:srgbClr val="2C3176"/>
                </a:solidFill>
              </a:rPr>
              <a:t>Fort intérêt des NEC pour faire connaître et valoriser les projets des lauréats : le format « pitch » permet d’identifier des territoires volontaires pour les expérimentations et faire connaître largement les initiatives. Les résultats sont « </a:t>
            </a:r>
            <a:r>
              <a:rPr lang="fr-FR" sz="1600" i="1" dirty="0">
                <a:solidFill>
                  <a:srgbClr val="2C3176"/>
                </a:solidFill>
              </a:rPr>
              <a:t>phénoménaux ». </a:t>
            </a:r>
            <a:endParaRPr lang="fr-FR" sz="1600" dirty="0">
              <a:solidFill>
                <a:srgbClr val="2C3176"/>
              </a:solidFill>
            </a:endParaRPr>
          </a:p>
          <a:p>
            <a:pPr marL="742950" lvl="1" indent="-285750">
              <a:buFont typeface="Wingdings" panose="05000000000000000000" pitchFamily="2" charset="2"/>
              <a:buChar char="Ø"/>
            </a:pPr>
            <a:r>
              <a:rPr lang="fr-FR" sz="1600" dirty="0">
                <a:solidFill>
                  <a:srgbClr val="2C3176"/>
                </a:solidFill>
              </a:rPr>
              <a:t>Cependant, l’exercice de pitch n’est pas toujours évident : une formation courte apparaît pertinente pour certains lauréats. </a:t>
            </a:r>
          </a:p>
          <a:p>
            <a:pPr marL="742950" lvl="1" indent="-285750">
              <a:buFont typeface="Wingdings" panose="05000000000000000000" pitchFamily="2" charset="2"/>
              <a:buChar char="Ø"/>
            </a:pPr>
            <a:r>
              <a:rPr lang="fr-FR" sz="1600" dirty="0">
                <a:solidFill>
                  <a:srgbClr val="2C3176"/>
                </a:solidFill>
              </a:rPr>
              <a:t>Au-delà des NEC, la possibilité de faire connaître les projets auprès des réseaux d’élus locaux (Salons des Maires, </a:t>
            </a:r>
            <a:r>
              <a:rPr lang="fr-FR" sz="1600" dirty="0" err="1">
                <a:solidFill>
                  <a:srgbClr val="2C3176"/>
                </a:solidFill>
              </a:rPr>
              <a:t>ANCTour</a:t>
            </a:r>
            <a:r>
              <a:rPr lang="fr-FR" sz="1600" dirty="0">
                <a:solidFill>
                  <a:srgbClr val="2C3176"/>
                </a:solidFill>
              </a:rPr>
              <a:t>, </a:t>
            </a:r>
            <a:r>
              <a:rPr lang="fr-FR" sz="1600" dirty="0" err="1">
                <a:solidFill>
                  <a:srgbClr val="2C3176"/>
                </a:solidFill>
              </a:rPr>
              <a:t>etc</a:t>
            </a:r>
            <a:r>
              <a:rPr lang="fr-FR" sz="1600" dirty="0">
                <a:solidFill>
                  <a:srgbClr val="2C3176"/>
                </a:solidFill>
              </a:rPr>
              <a:t>) a également été évoqué. Compte-tenu du prix, il pourrait être envisagé de mutualiser les stands pour plusieurs projets. </a:t>
            </a:r>
          </a:p>
          <a:p>
            <a:pPr marL="742950" lvl="1" indent="-285750">
              <a:buFont typeface="Wingdings" panose="05000000000000000000" pitchFamily="2" charset="2"/>
              <a:buChar char="Ø"/>
            </a:pPr>
            <a:r>
              <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Un renforcement des synergies entre les NEC locaux et les projets lauréats est évoqué. Il semble intéressant d’évoquer l’AMI auprès des organisateurs de NEC locaux, afin qu’ils intègrent le cas échéant la présentation d’un projet dans la programmation du NEC.  </a:t>
            </a:r>
          </a:p>
          <a:p>
            <a:pPr marL="742950" lvl="1" indent="-285750">
              <a:buFont typeface="Wingdings" panose="05000000000000000000" pitchFamily="2" charset="2"/>
              <a:buChar char="Ø"/>
            </a:pPr>
            <a:endPar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sz="1600" b="1" dirty="0">
                <a:solidFill>
                  <a:srgbClr val="2C3176"/>
                </a:solidFill>
              </a:rPr>
              <a:t>Valorisation auprès des autres programmes de l’ANCT : </a:t>
            </a:r>
          </a:p>
          <a:p>
            <a:pPr marL="742950" lvl="1" indent="-285750">
              <a:buFont typeface="Wingdings" panose="05000000000000000000" pitchFamily="2" charset="2"/>
              <a:buChar char="Ø"/>
            </a:pPr>
            <a:r>
              <a:rPr lang="fr-FR" sz="1600" dirty="0">
                <a:solidFill>
                  <a:srgbClr val="2C3176"/>
                </a:solidFill>
              </a:rPr>
              <a:t>Les porteurs sont intéressés pour que la SoNum relaie leurs projets auprès des programmes politique de la ville. </a:t>
            </a:r>
            <a:r>
              <a:rPr lang="fr-FR" sz="1600" dirty="0">
                <a:solidFill>
                  <a:srgbClr val="2C3176"/>
                </a:solidFill>
                <a:sym typeface="Wingdings" panose="05000000000000000000" pitchFamily="2" charset="2"/>
              </a:rPr>
              <a:t> un travail est déjà en cours. </a:t>
            </a:r>
          </a:p>
          <a:p>
            <a:pPr marL="742950" lvl="1" indent="-285750">
              <a:buFont typeface="Wingdings" panose="05000000000000000000" pitchFamily="2" charset="2"/>
              <a:buChar char="Ø"/>
            </a:pPr>
            <a:r>
              <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Besoin d’élaborer une </a:t>
            </a:r>
            <a:r>
              <a:rPr lang="fr-FR" sz="1600" dirty="0" err="1">
                <a:solidFill>
                  <a:srgbClr val="2C317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cartohraphie</a:t>
            </a:r>
            <a:r>
              <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des lauréats de l’AMI. </a:t>
            </a:r>
            <a:endPar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endParaRPr lang="fr-FR" sz="1600" dirty="0">
              <a:solidFill>
                <a:srgbClr val="2C3176"/>
              </a:solidFill>
            </a:endParaRPr>
          </a:p>
          <a:p>
            <a:pPr lvl="1"/>
            <a:endParaRPr lang="fr-FR" sz="1600" dirty="0">
              <a:solidFill>
                <a:srgbClr val="2C3176"/>
              </a:solidFill>
            </a:endParaRPr>
          </a:p>
        </p:txBody>
      </p:sp>
    </p:spTree>
    <p:extLst>
      <p:ext uri="{BB962C8B-B14F-4D97-AF65-F5344CB8AC3E}">
        <p14:creationId xmlns:p14="http://schemas.microsoft.com/office/powerpoint/2010/main" val="358955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21</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7" name="ZoneTexte 6">
            <a:extLst>
              <a:ext uri="{FF2B5EF4-FFF2-40B4-BE49-F238E27FC236}">
                <a16:creationId xmlns:a16="http://schemas.microsoft.com/office/drawing/2014/main" id="{30C4D945-A71B-8CFB-A258-462B1075D88E}"/>
              </a:ext>
            </a:extLst>
          </p:cNvPr>
          <p:cNvSpPr txBox="1"/>
          <p:nvPr/>
        </p:nvSpPr>
        <p:spPr>
          <a:xfrm>
            <a:off x="3479800" y="194608"/>
            <a:ext cx="9677399" cy="1692771"/>
          </a:xfrm>
          <a:prstGeom prst="rect">
            <a:avLst/>
          </a:prstGeom>
          <a:noFill/>
        </p:spPr>
        <p:txBody>
          <a:bodyPr wrap="square" rtlCol="0">
            <a:spAutoFit/>
          </a:bodyPr>
          <a:lstStyle/>
          <a:p>
            <a:pPr algn="ctr"/>
            <a:r>
              <a:rPr lang="fr-FR" sz="4000" b="1" dirty="0">
                <a:solidFill>
                  <a:srgbClr val="2C3176"/>
                </a:solidFill>
                <a:latin typeface="Marianne ExtraBold"/>
              </a:rPr>
              <a:t>Compte-rendu des échanges </a:t>
            </a:r>
          </a:p>
          <a:p>
            <a:pPr algn="ctr"/>
            <a:r>
              <a:rPr lang="fr-FR" sz="3200" b="1" dirty="0">
                <a:solidFill>
                  <a:srgbClr val="2C3176"/>
                </a:solidFill>
                <a:latin typeface="Marianne ExtraBold"/>
              </a:rPr>
              <a:t>Comment mieux valoriser/communiquer sur les productions pour essaimer largement les projets ? </a:t>
            </a:r>
          </a:p>
        </p:txBody>
      </p:sp>
      <p:sp>
        <p:nvSpPr>
          <p:cNvPr id="9" name="Ellipse 8">
            <a:extLst>
              <a:ext uri="{FF2B5EF4-FFF2-40B4-BE49-F238E27FC236}">
                <a16:creationId xmlns:a16="http://schemas.microsoft.com/office/drawing/2014/main" id="{660D9665-6BE0-27A7-7D8C-0B7C42A3934C}"/>
              </a:ext>
            </a:extLst>
          </p:cNvPr>
          <p:cNvSpPr/>
          <p:nvPr/>
        </p:nvSpPr>
        <p:spPr>
          <a:xfrm>
            <a:off x="325023" y="134873"/>
            <a:ext cx="2002765" cy="2056492"/>
          </a:xfrm>
          <a:custGeom>
            <a:avLst/>
            <a:gdLst>
              <a:gd name="connsiteX0" fmla="*/ 0 w 2002765"/>
              <a:gd name="connsiteY0" fmla="*/ 1028246 h 2056492"/>
              <a:gd name="connsiteX1" fmla="*/ 1001383 w 2002765"/>
              <a:gd name="connsiteY1" fmla="*/ 0 h 2056492"/>
              <a:gd name="connsiteX2" fmla="*/ 2002766 w 2002765"/>
              <a:gd name="connsiteY2" fmla="*/ 1028246 h 2056492"/>
              <a:gd name="connsiteX3" fmla="*/ 1001383 w 2002765"/>
              <a:gd name="connsiteY3" fmla="*/ 2056492 h 2056492"/>
              <a:gd name="connsiteX4" fmla="*/ 0 w 2002765"/>
              <a:gd name="connsiteY4" fmla="*/ 1028246 h 20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65" h="2056492" fill="none" extrusionOk="0">
                <a:moveTo>
                  <a:pt x="0" y="1028246"/>
                </a:moveTo>
                <a:cubicBezTo>
                  <a:pt x="49694" y="413129"/>
                  <a:pt x="540627" y="6090"/>
                  <a:pt x="1001383" y="0"/>
                </a:cubicBezTo>
                <a:cubicBezTo>
                  <a:pt x="1616453" y="106012"/>
                  <a:pt x="1902470" y="458206"/>
                  <a:pt x="2002766" y="1028246"/>
                </a:cubicBezTo>
                <a:cubicBezTo>
                  <a:pt x="2118638" y="1612934"/>
                  <a:pt x="1435205" y="2002080"/>
                  <a:pt x="1001383" y="2056492"/>
                </a:cubicBezTo>
                <a:cubicBezTo>
                  <a:pt x="391926" y="2073325"/>
                  <a:pt x="38661" y="1543722"/>
                  <a:pt x="0" y="1028246"/>
                </a:cubicBezTo>
                <a:close/>
              </a:path>
              <a:path w="2002765" h="2056492" stroke="0" extrusionOk="0">
                <a:moveTo>
                  <a:pt x="0" y="1028246"/>
                </a:moveTo>
                <a:cubicBezTo>
                  <a:pt x="-67103" y="578090"/>
                  <a:pt x="397444" y="-21015"/>
                  <a:pt x="1001383" y="0"/>
                </a:cubicBezTo>
                <a:cubicBezTo>
                  <a:pt x="1570590" y="-2385"/>
                  <a:pt x="1991577" y="480741"/>
                  <a:pt x="2002766" y="1028246"/>
                </a:cubicBezTo>
                <a:cubicBezTo>
                  <a:pt x="1880160" y="1637109"/>
                  <a:pt x="1480226" y="2144241"/>
                  <a:pt x="1001383" y="2056492"/>
                </a:cubicBezTo>
                <a:cubicBezTo>
                  <a:pt x="468162" y="2043660"/>
                  <a:pt x="-57216" y="1609256"/>
                  <a:pt x="0" y="1028246"/>
                </a:cubicBezTo>
                <a:close/>
              </a:path>
            </a:pathLst>
          </a:custGeom>
          <a:solidFill>
            <a:srgbClr val="5D6DB3"/>
          </a:solidFill>
          <a:ln w="25400" cap="flat">
            <a:noFill/>
            <a:prstDash val="solid"/>
            <a:round/>
            <a:extLst>
              <a:ext uri="{C807C97D-BFC1-408E-A445-0C87EB9F89A2}">
                <ask:lineSketchStyleProps xmlns:ask="http://schemas.microsoft.com/office/drawing/2018/sketchyshapes" xmlns="" sd="981765707">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0" name="Arc 9">
            <a:extLst>
              <a:ext uri="{FF2B5EF4-FFF2-40B4-BE49-F238E27FC236}">
                <a16:creationId xmlns:a16="http://schemas.microsoft.com/office/drawing/2014/main" id="{C0188236-3B3F-FE0E-097B-C7363B6E0FAB}"/>
              </a:ext>
            </a:extLst>
          </p:cNvPr>
          <p:cNvSpPr/>
          <p:nvPr/>
        </p:nvSpPr>
        <p:spPr>
          <a:xfrm rot="7308922">
            <a:off x="202507" y="-41261"/>
            <a:ext cx="1978497" cy="2118693"/>
          </a:xfrm>
          <a:prstGeom prst="arc">
            <a:avLst>
              <a:gd name="adj1" fmla="val 18293066"/>
              <a:gd name="adj2" fmla="val 12472833"/>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11" name="ZoneTexte 10">
            <a:extLst>
              <a:ext uri="{FF2B5EF4-FFF2-40B4-BE49-F238E27FC236}">
                <a16:creationId xmlns:a16="http://schemas.microsoft.com/office/drawing/2014/main" id="{32622880-BC51-D075-45F6-18A0457021E8}"/>
              </a:ext>
            </a:extLst>
          </p:cNvPr>
          <p:cNvSpPr txBox="1"/>
          <p:nvPr/>
        </p:nvSpPr>
        <p:spPr>
          <a:xfrm>
            <a:off x="964987" y="189584"/>
            <a:ext cx="722835" cy="558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defPPr>
              <a:defRPr lang="fr-FR"/>
            </a:defPPr>
            <a:lvl1pPr algn="ctr">
              <a:defRPr sz="6600" b="1">
                <a:solidFill>
                  <a:schemeClr val="accent5"/>
                </a:solidFill>
                <a:latin typeface="TEN O CLOCK" pitchFamily="2" charset="0"/>
              </a:defRPr>
            </a:lvl1pPr>
          </a:lstStyle>
          <a:p>
            <a:r>
              <a:rPr lang="fr-FR" dirty="0">
                <a:solidFill>
                  <a:schemeClr val="bg1"/>
                </a:solidFill>
              </a:rPr>
              <a:t>1</a:t>
            </a:r>
          </a:p>
        </p:txBody>
      </p:sp>
      <p:sp>
        <p:nvSpPr>
          <p:cNvPr id="12" name="Ellipse 11">
            <a:extLst>
              <a:ext uri="{FF2B5EF4-FFF2-40B4-BE49-F238E27FC236}">
                <a16:creationId xmlns:a16="http://schemas.microsoft.com/office/drawing/2014/main" id="{30E7AD12-7FCC-990B-9948-136DEF1B8654}"/>
              </a:ext>
            </a:extLst>
          </p:cNvPr>
          <p:cNvSpPr/>
          <p:nvPr/>
        </p:nvSpPr>
        <p:spPr>
          <a:xfrm>
            <a:off x="1423242" y="696042"/>
            <a:ext cx="1907047" cy="2022016"/>
          </a:xfrm>
          <a:custGeom>
            <a:avLst/>
            <a:gdLst>
              <a:gd name="connsiteX0" fmla="*/ 0 w 1907047"/>
              <a:gd name="connsiteY0" fmla="*/ 1011008 h 2022016"/>
              <a:gd name="connsiteX1" fmla="*/ 953524 w 1907047"/>
              <a:gd name="connsiteY1" fmla="*/ 0 h 2022016"/>
              <a:gd name="connsiteX2" fmla="*/ 1907048 w 1907047"/>
              <a:gd name="connsiteY2" fmla="*/ 1011008 h 2022016"/>
              <a:gd name="connsiteX3" fmla="*/ 953524 w 1907047"/>
              <a:gd name="connsiteY3" fmla="*/ 2022016 h 2022016"/>
              <a:gd name="connsiteX4" fmla="*/ 0 w 1907047"/>
              <a:gd name="connsiteY4" fmla="*/ 1011008 h 202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047" h="2022016" fill="none" extrusionOk="0">
                <a:moveTo>
                  <a:pt x="0" y="1011008"/>
                </a:moveTo>
                <a:cubicBezTo>
                  <a:pt x="25489" y="511135"/>
                  <a:pt x="554360" y="16727"/>
                  <a:pt x="953524" y="0"/>
                </a:cubicBezTo>
                <a:cubicBezTo>
                  <a:pt x="1506200" y="109847"/>
                  <a:pt x="1856767" y="461376"/>
                  <a:pt x="1907048" y="1011008"/>
                </a:cubicBezTo>
                <a:cubicBezTo>
                  <a:pt x="1861706" y="1567076"/>
                  <a:pt x="1388096" y="1942347"/>
                  <a:pt x="953524" y="2022016"/>
                </a:cubicBezTo>
                <a:cubicBezTo>
                  <a:pt x="551858" y="1991465"/>
                  <a:pt x="-51586" y="1505902"/>
                  <a:pt x="0" y="1011008"/>
                </a:cubicBezTo>
                <a:close/>
              </a:path>
              <a:path w="1907047" h="2022016" stroke="0" extrusionOk="0">
                <a:moveTo>
                  <a:pt x="0" y="1011008"/>
                </a:moveTo>
                <a:cubicBezTo>
                  <a:pt x="17268" y="508731"/>
                  <a:pt x="455942" y="-71502"/>
                  <a:pt x="953524" y="0"/>
                </a:cubicBezTo>
                <a:cubicBezTo>
                  <a:pt x="1439189" y="-91232"/>
                  <a:pt x="1991074" y="435929"/>
                  <a:pt x="1907048" y="1011008"/>
                </a:cubicBezTo>
                <a:cubicBezTo>
                  <a:pt x="1987564" y="1581928"/>
                  <a:pt x="1502990" y="1989704"/>
                  <a:pt x="953524" y="2022016"/>
                </a:cubicBezTo>
                <a:cubicBezTo>
                  <a:pt x="441385" y="2060656"/>
                  <a:pt x="-18505" y="1487778"/>
                  <a:pt x="0" y="1011008"/>
                </a:cubicBezTo>
                <a:close/>
              </a:path>
            </a:pathLst>
          </a:custGeom>
          <a:solidFill>
            <a:srgbClr val="06806C"/>
          </a:solidFill>
          <a:ln w="25400" cap="flat">
            <a:noFill/>
            <a:prstDash val="solid"/>
            <a:round/>
            <a:extLst>
              <a:ext uri="{C807C97D-BFC1-408E-A445-0C87EB9F89A2}">
                <ask:lineSketchStyleProps xmlns:ask="http://schemas.microsoft.com/office/drawing/2018/sketchyshapes" xmlns="" sd="86837363">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endParaRPr lang="fr-FR"/>
          </a:p>
        </p:txBody>
      </p:sp>
      <p:sp>
        <p:nvSpPr>
          <p:cNvPr id="13" name="Arc 12">
            <a:extLst>
              <a:ext uri="{FF2B5EF4-FFF2-40B4-BE49-F238E27FC236}">
                <a16:creationId xmlns:a16="http://schemas.microsoft.com/office/drawing/2014/main" id="{EE030BC7-C96A-6569-D61E-8BDD49C13320}"/>
              </a:ext>
            </a:extLst>
          </p:cNvPr>
          <p:cNvSpPr/>
          <p:nvPr/>
        </p:nvSpPr>
        <p:spPr>
          <a:xfrm>
            <a:off x="1572755" y="714140"/>
            <a:ext cx="2025641" cy="1920894"/>
          </a:xfrm>
          <a:prstGeom prst="arc">
            <a:avLst>
              <a:gd name="adj1" fmla="val 16304300"/>
              <a:gd name="adj2" fmla="val 8272034"/>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14" name="ZoneTexte 13">
            <a:extLst>
              <a:ext uri="{FF2B5EF4-FFF2-40B4-BE49-F238E27FC236}">
                <a16:creationId xmlns:a16="http://schemas.microsoft.com/office/drawing/2014/main" id="{F5C16BF0-4364-2846-F445-A61D686553B3}"/>
              </a:ext>
            </a:extLst>
          </p:cNvPr>
          <p:cNvSpPr txBox="1"/>
          <p:nvPr/>
        </p:nvSpPr>
        <p:spPr>
          <a:xfrm>
            <a:off x="1941703" y="886321"/>
            <a:ext cx="688160" cy="549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algn="ctr"/>
            <a:r>
              <a:rPr lang="fr-FR" sz="6600" b="1" dirty="0">
                <a:solidFill>
                  <a:schemeClr val="bg1"/>
                </a:solidFill>
                <a:latin typeface="TEN O CLOCK" pitchFamily="2" charset="0"/>
              </a:rPr>
              <a:t>3</a:t>
            </a:r>
          </a:p>
        </p:txBody>
      </p:sp>
      <p:sp>
        <p:nvSpPr>
          <p:cNvPr id="26" name="ZoneTexte 25">
            <a:extLst>
              <a:ext uri="{FF2B5EF4-FFF2-40B4-BE49-F238E27FC236}">
                <a16:creationId xmlns:a16="http://schemas.microsoft.com/office/drawing/2014/main" id="{BACE70EF-DA04-0D06-C167-FDBE7AAF88BE}"/>
              </a:ext>
            </a:extLst>
          </p:cNvPr>
          <p:cNvSpPr txBox="1"/>
          <p:nvPr/>
        </p:nvSpPr>
        <p:spPr>
          <a:xfrm>
            <a:off x="846810" y="2895600"/>
            <a:ext cx="2637966" cy="369332"/>
          </a:xfrm>
          <a:prstGeom prst="rect">
            <a:avLst/>
          </a:prstGeom>
          <a:solidFill>
            <a:srgbClr val="5D6DB3"/>
          </a:solidFill>
        </p:spPr>
        <p:txBody>
          <a:bodyPr wrap="none" rtlCol="0">
            <a:spAutoFit/>
          </a:bodyPr>
          <a:lstStyle/>
          <a:p>
            <a:r>
              <a:rPr lang="fr-FR" b="1" dirty="0">
                <a:solidFill>
                  <a:schemeClr val="bg1"/>
                </a:solidFill>
              </a:rPr>
              <a:t>IDÉES ABORDÉES (suite) : </a:t>
            </a:r>
          </a:p>
        </p:txBody>
      </p:sp>
      <p:sp>
        <p:nvSpPr>
          <p:cNvPr id="27" name="ZoneTexte 26">
            <a:extLst>
              <a:ext uri="{FF2B5EF4-FFF2-40B4-BE49-F238E27FC236}">
                <a16:creationId xmlns:a16="http://schemas.microsoft.com/office/drawing/2014/main" id="{81819FA5-0525-945B-6B04-22C8E88B4EAF}"/>
              </a:ext>
            </a:extLst>
          </p:cNvPr>
          <p:cNvSpPr txBox="1"/>
          <p:nvPr/>
        </p:nvSpPr>
        <p:spPr>
          <a:xfrm>
            <a:off x="843640" y="3365063"/>
            <a:ext cx="14464252" cy="2800767"/>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2C3176"/>
                </a:solidFill>
              </a:rPr>
              <a:t>Rôle des Hubs :</a:t>
            </a:r>
          </a:p>
          <a:p>
            <a:pPr marL="742950" lvl="1" indent="-285750">
              <a:buFont typeface="Wingdings" panose="05000000000000000000" pitchFamily="2" charset="2"/>
              <a:buChar char="Ø"/>
            </a:pPr>
            <a:r>
              <a:rPr lang="fr-FR" sz="1600" dirty="0">
                <a:solidFill>
                  <a:srgbClr val="2C3176"/>
                </a:solidFill>
              </a:rPr>
              <a:t>Les Hubs peuvent représenter des interlocuteurs privilégiés pour relayer et valoriser les projets auprès de leur écosystème ;</a:t>
            </a:r>
          </a:p>
          <a:p>
            <a:pPr marL="742950" lvl="1" indent="-285750">
              <a:buFont typeface="Wingdings" panose="05000000000000000000" pitchFamily="2" charset="2"/>
              <a:buChar char="Ø"/>
            </a:pPr>
            <a:r>
              <a:rPr lang="fr-FR" sz="1600" dirty="0">
                <a:solidFill>
                  <a:srgbClr val="2C3176"/>
                </a:solidFill>
              </a:rPr>
              <a:t>Les Hubs ne doivent pas être les seuls relais : leur niveau d’investissement se révèle hétérogène selon les régions. </a:t>
            </a:r>
          </a:p>
          <a:p>
            <a:pPr lvl="1"/>
            <a:endParaRPr lang="fr-FR" sz="1600" dirty="0">
              <a:solidFill>
                <a:srgbClr val="2C3176"/>
              </a:solidFill>
            </a:endParaRPr>
          </a:p>
          <a:p>
            <a:pPr marL="285750" indent="-285750">
              <a:buFont typeface="Arial" panose="020B0604020202020204" pitchFamily="34" charset="0"/>
              <a:buChar char="•"/>
            </a:pPr>
            <a:r>
              <a:rPr lang="fr-FR" sz="1600" b="1"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Communauté des lauréats : </a:t>
            </a:r>
          </a:p>
          <a:p>
            <a:pPr marL="742950" lvl="1" indent="-285750">
              <a:buFont typeface="Wingdings" panose="05000000000000000000" pitchFamily="2" charset="2"/>
              <a:buChar char="Ø"/>
            </a:pPr>
            <a:r>
              <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Intérêt de maintenir des liens entre porteurs de projet dans une logique de « promotion » ou communauté « </a:t>
            </a:r>
            <a:r>
              <a:rPr lang="fr-FR" sz="1600" dirty="0" err="1">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alumni</a:t>
            </a:r>
            <a:r>
              <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 » ;</a:t>
            </a:r>
          </a:p>
          <a:p>
            <a:pPr marL="742950" lvl="1" indent="-285750">
              <a:buFont typeface="Wingdings" panose="05000000000000000000" pitchFamily="2" charset="2"/>
              <a:buChar char="Ø"/>
            </a:pPr>
            <a:r>
              <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La mise en place de temps d’immersion auprès d’une autre structure ou pour partager des savoir-faire pourraient être très utiles en vue de l’essaimage des projets ;</a:t>
            </a:r>
          </a:p>
          <a:p>
            <a:pPr marL="742950" lvl="1" indent="-285750">
              <a:buFont typeface="Wingdings" panose="05000000000000000000" pitchFamily="2" charset="2"/>
              <a:buChar char="Ø"/>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Idée de la rédaction d’un « manifeste » ou « plaidoyer » afin de faire valoir des engagements communs. Cette communication ne peut se faire sans articulation avec la communication institutionnelle de l’ANCT au risque de rester sans effet. </a:t>
            </a:r>
            <a:endPar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endParaRPr lang="fr-FR" sz="1600" dirty="0">
              <a:solidFill>
                <a:srgbClr val="2C3176"/>
              </a:solidFill>
            </a:endParaRPr>
          </a:p>
          <a:p>
            <a:pPr lvl="1"/>
            <a:endParaRPr lang="fr-FR" sz="1600" dirty="0">
              <a:solidFill>
                <a:srgbClr val="2C3176"/>
              </a:solidFill>
            </a:endParaRPr>
          </a:p>
        </p:txBody>
      </p:sp>
    </p:spTree>
    <p:extLst>
      <p:ext uri="{BB962C8B-B14F-4D97-AF65-F5344CB8AC3E}">
        <p14:creationId xmlns:p14="http://schemas.microsoft.com/office/powerpoint/2010/main" val="238774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22</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7" name="ZoneTexte 6">
            <a:extLst>
              <a:ext uri="{FF2B5EF4-FFF2-40B4-BE49-F238E27FC236}">
                <a16:creationId xmlns:a16="http://schemas.microsoft.com/office/drawing/2014/main" id="{30C4D945-A71B-8CFB-A258-462B1075D88E}"/>
              </a:ext>
            </a:extLst>
          </p:cNvPr>
          <p:cNvSpPr txBox="1"/>
          <p:nvPr/>
        </p:nvSpPr>
        <p:spPr>
          <a:xfrm>
            <a:off x="3479800" y="194608"/>
            <a:ext cx="9677399" cy="1692771"/>
          </a:xfrm>
          <a:prstGeom prst="rect">
            <a:avLst/>
          </a:prstGeom>
          <a:noFill/>
        </p:spPr>
        <p:txBody>
          <a:bodyPr wrap="square" rtlCol="0">
            <a:spAutoFit/>
          </a:bodyPr>
          <a:lstStyle/>
          <a:p>
            <a:pPr algn="ctr"/>
            <a:r>
              <a:rPr lang="fr-FR" sz="4000" b="1" dirty="0">
                <a:solidFill>
                  <a:srgbClr val="2C3176"/>
                </a:solidFill>
                <a:latin typeface="Marianne ExtraBold"/>
              </a:rPr>
              <a:t>Compte-rendu des échanges </a:t>
            </a:r>
          </a:p>
          <a:p>
            <a:pPr algn="ctr"/>
            <a:r>
              <a:rPr lang="fr-FR" sz="3200" b="1" dirty="0">
                <a:solidFill>
                  <a:srgbClr val="2C3176"/>
                </a:solidFill>
                <a:latin typeface="Marianne ExtraBold"/>
              </a:rPr>
              <a:t>Comment favoriser l’émergence et l’animation des communs ? </a:t>
            </a:r>
          </a:p>
        </p:txBody>
      </p:sp>
      <p:sp>
        <p:nvSpPr>
          <p:cNvPr id="9" name="Ellipse 8">
            <a:extLst>
              <a:ext uri="{FF2B5EF4-FFF2-40B4-BE49-F238E27FC236}">
                <a16:creationId xmlns:a16="http://schemas.microsoft.com/office/drawing/2014/main" id="{660D9665-6BE0-27A7-7D8C-0B7C42A3934C}"/>
              </a:ext>
            </a:extLst>
          </p:cNvPr>
          <p:cNvSpPr/>
          <p:nvPr/>
        </p:nvSpPr>
        <p:spPr>
          <a:xfrm>
            <a:off x="706023" y="211074"/>
            <a:ext cx="2002765" cy="2056492"/>
          </a:xfrm>
          <a:custGeom>
            <a:avLst/>
            <a:gdLst>
              <a:gd name="connsiteX0" fmla="*/ 0 w 2002765"/>
              <a:gd name="connsiteY0" fmla="*/ 1028246 h 2056492"/>
              <a:gd name="connsiteX1" fmla="*/ 1001383 w 2002765"/>
              <a:gd name="connsiteY1" fmla="*/ 0 h 2056492"/>
              <a:gd name="connsiteX2" fmla="*/ 2002766 w 2002765"/>
              <a:gd name="connsiteY2" fmla="*/ 1028246 h 2056492"/>
              <a:gd name="connsiteX3" fmla="*/ 1001383 w 2002765"/>
              <a:gd name="connsiteY3" fmla="*/ 2056492 h 2056492"/>
              <a:gd name="connsiteX4" fmla="*/ 0 w 2002765"/>
              <a:gd name="connsiteY4" fmla="*/ 1028246 h 20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65" h="2056492" fill="none" extrusionOk="0">
                <a:moveTo>
                  <a:pt x="0" y="1028246"/>
                </a:moveTo>
                <a:cubicBezTo>
                  <a:pt x="49694" y="413129"/>
                  <a:pt x="540627" y="6090"/>
                  <a:pt x="1001383" y="0"/>
                </a:cubicBezTo>
                <a:cubicBezTo>
                  <a:pt x="1616453" y="106012"/>
                  <a:pt x="1902470" y="458206"/>
                  <a:pt x="2002766" y="1028246"/>
                </a:cubicBezTo>
                <a:cubicBezTo>
                  <a:pt x="2118638" y="1612934"/>
                  <a:pt x="1435205" y="2002080"/>
                  <a:pt x="1001383" y="2056492"/>
                </a:cubicBezTo>
                <a:cubicBezTo>
                  <a:pt x="391926" y="2073325"/>
                  <a:pt x="38661" y="1543722"/>
                  <a:pt x="0" y="1028246"/>
                </a:cubicBezTo>
                <a:close/>
              </a:path>
              <a:path w="2002765" h="2056492" stroke="0" extrusionOk="0">
                <a:moveTo>
                  <a:pt x="0" y="1028246"/>
                </a:moveTo>
                <a:cubicBezTo>
                  <a:pt x="-67103" y="578090"/>
                  <a:pt x="397444" y="-21015"/>
                  <a:pt x="1001383" y="0"/>
                </a:cubicBezTo>
                <a:cubicBezTo>
                  <a:pt x="1570590" y="-2385"/>
                  <a:pt x="1991577" y="480741"/>
                  <a:pt x="2002766" y="1028246"/>
                </a:cubicBezTo>
                <a:cubicBezTo>
                  <a:pt x="1880160" y="1637109"/>
                  <a:pt x="1480226" y="2144241"/>
                  <a:pt x="1001383" y="2056492"/>
                </a:cubicBezTo>
                <a:cubicBezTo>
                  <a:pt x="468162" y="2043660"/>
                  <a:pt x="-57216" y="1609256"/>
                  <a:pt x="0" y="1028246"/>
                </a:cubicBezTo>
                <a:close/>
              </a:path>
            </a:pathLst>
          </a:custGeom>
          <a:solidFill>
            <a:schemeClr val="accent2"/>
          </a:solidFill>
          <a:ln w="25400" cap="flat">
            <a:noFill/>
            <a:prstDash val="solid"/>
            <a:round/>
            <a:extLst>
              <a:ext uri="{C807C97D-BFC1-408E-A445-0C87EB9F89A2}">
                <ask:lineSketchStyleProps xmlns:ask="http://schemas.microsoft.com/office/drawing/2018/sketchyshapes" xmlns="" sd="981765707">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0" name="Arc 9">
            <a:extLst>
              <a:ext uri="{FF2B5EF4-FFF2-40B4-BE49-F238E27FC236}">
                <a16:creationId xmlns:a16="http://schemas.microsoft.com/office/drawing/2014/main" id="{C0188236-3B3F-FE0E-097B-C7363B6E0FAB}"/>
              </a:ext>
            </a:extLst>
          </p:cNvPr>
          <p:cNvSpPr/>
          <p:nvPr/>
        </p:nvSpPr>
        <p:spPr>
          <a:xfrm rot="7308922">
            <a:off x="583507" y="34940"/>
            <a:ext cx="1978497" cy="2118693"/>
          </a:xfrm>
          <a:prstGeom prst="arc">
            <a:avLst>
              <a:gd name="adj1" fmla="val 18293066"/>
              <a:gd name="adj2" fmla="val 12472833"/>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11" name="ZoneTexte 10">
            <a:extLst>
              <a:ext uri="{FF2B5EF4-FFF2-40B4-BE49-F238E27FC236}">
                <a16:creationId xmlns:a16="http://schemas.microsoft.com/office/drawing/2014/main" id="{32622880-BC51-D075-45F6-18A0457021E8}"/>
              </a:ext>
            </a:extLst>
          </p:cNvPr>
          <p:cNvSpPr txBox="1"/>
          <p:nvPr/>
        </p:nvSpPr>
        <p:spPr>
          <a:xfrm>
            <a:off x="1345987" y="265785"/>
            <a:ext cx="722835" cy="558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defPPr>
              <a:defRPr lang="fr-FR"/>
            </a:defPPr>
            <a:lvl1pPr algn="ctr">
              <a:defRPr sz="6600" b="1">
                <a:solidFill>
                  <a:schemeClr val="accent5"/>
                </a:solidFill>
                <a:latin typeface="TEN O CLOCK" pitchFamily="2" charset="0"/>
              </a:defRPr>
            </a:lvl1pPr>
          </a:lstStyle>
          <a:p>
            <a:r>
              <a:rPr lang="fr-FR" dirty="0">
                <a:solidFill>
                  <a:schemeClr val="bg1"/>
                </a:solidFill>
              </a:rPr>
              <a:t>4</a:t>
            </a:r>
          </a:p>
        </p:txBody>
      </p:sp>
      <p:sp>
        <p:nvSpPr>
          <p:cNvPr id="18" name="ZoneTexte 17">
            <a:extLst>
              <a:ext uri="{FF2B5EF4-FFF2-40B4-BE49-F238E27FC236}">
                <a16:creationId xmlns:a16="http://schemas.microsoft.com/office/drawing/2014/main" id="{0B499DC4-5FC3-91E1-A635-7AF5159B4296}"/>
              </a:ext>
            </a:extLst>
          </p:cNvPr>
          <p:cNvSpPr txBox="1"/>
          <p:nvPr/>
        </p:nvSpPr>
        <p:spPr>
          <a:xfrm>
            <a:off x="846810" y="2720400"/>
            <a:ext cx="2556790" cy="369332"/>
          </a:xfrm>
          <a:prstGeom prst="rect">
            <a:avLst/>
          </a:prstGeom>
          <a:solidFill>
            <a:srgbClr val="5D6DB3"/>
          </a:solidFill>
        </p:spPr>
        <p:txBody>
          <a:bodyPr wrap="none" rtlCol="0">
            <a:spAutoFit/>
          </a:bodyPr>
          <a:lstStyle/>
          <a:p>
            <a:r>
              <a:rPr lang="fr-FR" b="1" dirty="0">
                <a:solidFill>
                  <a:schemeClr val="bg1"/>
                </a:solidFill>
              </a:rPr>
              <a:t>QUESTIONS ABORDÉES : </a:t>
            </a:r>
          </a:p>
        </p:txBody>
      </p:sp>
      <p:sp>
        <p:nvSpPr>
          <p:cNvPr id="20" name="ZoneTexte 19">
            <a:extLst>
              <a:ext uri="{FF2B5EF4-FFF2-40B4-BE49-F238E27FC236}">
                <a16:creationId xmlns:a16="http://schemas.microsoft.com/office/drawing/2014/main" id="{F9E4931F-5459-3E15-0E33-4561404489F1}"/>
              </a:ext>
            </a:extLst>
          </p:cNvPr>
          <p:cNvSpPr txBox="1"/>
          <p:nvPr/>
        </p:nvSpPr>
        <p:spPr>
          <a:xfrm>
            <a:off x="826549" y="3253800"/>
            <a:ext cx="14464252" cy="5509200"/>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2C3176"/>
                </a:solidFill>
              </a:rPr>
              <a:t>Comment rémunérer les contributeurs aux communs ? </a:t>
            </a:r>
          </a:p>
          <a:p>
            <a:pPr marL="742950" lvl="1" indent="-285750">
              <a:buFont typeface="Wingdings" panose="05000000000000000000" pitchFamily="2" charset="2"/>
              <a:buChar char="Ø"/>
            </a:pPr>
            <a:r>
              <a:rPr lang="fr-FR" sz="1600" dirty="0">
                <a:solidFill>
                  <a:srgbClr val="2C3176"/>
                </a:solidFill>
              </a:rPr>
              <a:t>Une rétribution par bonus : contribuer à un commun permettrait de récupérer la documentation ou bénéficier d’aides pour mes projets, etc. Des bonus pourraient également être appliqués en cas de réponses à des appels à projet en commun.  </a:t>
            </a:r>
          </a:p>
          <a:p>
            <a:pPr marL="742950" lvl="1" indent="-285750">
              <a:buFont typeface="Wingdings" panose="05000000000000000000" pitchFamily="2" charset="2"/>
              <a:buChar char="Ø"/>
            </a:pPr>
            <a:r>
              <a:rPr lang="fr-FR" sz="1600" dirty="0">
                <a:solidFill>
                  <a:srgbClr val="2C3176"/>
                </a:solidFill>
              </a:rPr>
              <a:t>Notion de se rendre l’appareil : réunion de structures portant chacune un commun. Chacune devient alors gagnante. </a:t>
            </a:r>
          </a:p>
          <a:p>
            <a:pPr lvl="1"/>
            <a:endParaRPr lang="fr-FR" sz="1600" dirty="0">
              <a:solidFill>
                <a:srgbClr val="2C3176"/>
              </a:solidFill>
            </a:endParaRPr>
          </a:p>
          <a:p>
            <a:pPr marL="285750" indent="-285750">
              <a:buFont typeface="Arial" panose="020B0604020202020204" pitchFamily="34" charset="0"/>
              <a:buChar char="•"/>
            </a:pPr>
            <a:r>
              <a:rPr lang="fr-FR" sz="1600" b="1" dirty="0">
                <a:solidFill>
                  <a:srgbClr val="2C3176"/>
                </a:solidFill>
              </a:rPr>
              <a:t>Quel rôle des pouvoirs publics dans les projets de commun ?</a:t>
            </a:r>
          </a:p>
          <a:p>
            <a:pPr marL="742950" lvl="1" indent="-285750">
              <a:buFont typeface="Wingdings" panose="05000000000000000000" pitchFamily="2" charset="2"/>
              <a:buChar char="Ø"/>
            </a:pPr>
            <a:r>
              <a:rPr lang="fr-FR" sz="1600" dirty="0">
                <a:solidFill>
                  <a:srgbClr val="2C3176"/>
                </a:solidFill>
              </a:rPr>
              <a:t>Un rôle d’acculturation dès l’école : enjeux d’intégrer le ministère de l’éducation nationale aux projets de communs et à la démarche NEC</a:t>
            </a:r>
          </a:p>
          <a:p>
            <a:pPr marL="742950" lvl="1" indent="-285750">
              <a:buFont typeface="Wingdings" panose="05000000000000000000" pitchFamily="2" charset="2"/>
              <a:buChar char="Ø"/>
            </a:pPr>
            <a:r>
              <a:rPr lang="fr-FR" sz="1600" dirty="0">
                <a:solidFill>
                  <a:srgbClr val="2C3176"/>
                </a:solidFill>
              </a:rPr>
              <a:t>Un rôle de facilitateur : création d’un cadre juridique (exemple des seuils de financement public qui ne repose que sur une seule structure dans les conventions), sensibilisation des collectivités et les élus, identification des structures intéressées pour porter des communs ou de communs ayant besoin d’être développés, sécurisation de la gouvernance</a:t>
            </a:r>
          </a:p>
          <a:p>
            <a:pPr marL="742950" lvl="1" indent="-285750">
              <a:buFont typeface="Wingdings" panose="05000000000000000000" pitchFamily="2" charset="2"/>
              <a:buChar char="Ø"/>
            </a:pPr>
            <a:r>
              <a:rPr lang="fr-FR" sz="1600" dirty="0">
                <a:solidFill>
                  <a:srgbClr val="2C3176"/>
                </a:solidFill>
              </a:rPr>
              <a:t>Un rôle de financeur : incubateur de communs, moyens pour l’après création, </a:t>
            </a:r>
            <a:r>
              <a:rPr lang="fr-FR" sz="1600" dirty="0">
                <a:solidFill>
                  <a:srgbClr val="2C3176"/>
                </a:solidFill>
                <a:sym typeface="Wingdings" panose="05000000000000000000" pitchFamily="2" charset="2"/>
              </a:rPr>
              <a:t>les collectivités financent encore beaucoup les structures et non les communs</a:t>
            </a:r>
            <a:endParaRPr lang="fr-FR" sz="1600" dirty="0">
              <a:solidFill>
                <a:srgbClr val="2C3176"/>
              </a:solidFill>
            </a:endParaRPr>
          </a:p>
          <a:p>
            <a:pPr marL="742950" lvl="1" indent="-285750">
              <a:buFont typeface="Wingdings" panose="05000000000000000000" pitchFamily="2" charset="2"/>
              <a:buChar char="Ø"/>
            </a:pPr>
            <a:r>
              <a:rPr lang="fr-FR" sz="1600" dirty="0">
                <a:solidFill>
                  <a:srgbClr val="2C3176"/>
                </a:solidFill>
              </a:rPr>
              <a:t>Un rôle d’ambassadeur : carrousel des communs pour que l’Etat favorise les prestations assurées par des structures portant des communs</a:t>
            </a:r>
          </a:p>
          <a:p>
            <a:pPr marL="742950" lvl="1" indent="-285750">
              <a:buFont typeface="Wingdings" panose="05000000000000000000" pitchFamily="2" charset="2"/>
              <a:buChar char="Ø"/>
            </a:pPr>
            <a:endParaRPr lang="fr-FR" sz="1600" b="1" dirty="0">
              <a:solidFill>
                <a:srgbClr val="2C3176"/>
              </a:solidFill>
            </a:endParaRPr>
          </a:p>
          <a:p>
            <a:pPr marL="285750" indent="-285750">
              <a:buFont typeface="Arial" panose="020B0604020202020204" pitchFamily="34" charset="0"/>
              <a:buChar char="•"/>
            </a:pPr>
            <a:r>
              <a:rPr lang="fr-FR" sz="1600" b="1" dirty="0">
                <a:solidFill>
                  <a:srgbClr val="2C3176"/>
                </a:solidFill>
              </a:rPr>
              <a:t>Quelle forme de gouvernance ? Quel type de communauté mettre en place (intérêt, contribution, …) ? Quel modèle économique ? Quels usages permis ? </a:t>
            </a:r>
          </a:p>
          <a:p>
            <a:pPr marL="742950" lvl="1" indent="-285750">
              <a:buFont typeface="Wingdings" panose="05000000000000000000" pitchFamily="2" charset="2"/>
              <a:buChar char="Ø"/>
            </a:pPr>
            <a:r>
              <a:rPr lang="fr-FR" sz="1600" dirty="0">
                <a:solidFill>
                  <a:srgbClr val="2C3176"/>
                </a:solidFill>
              </a:rPr>
              <a:t>Important que le projet soit pensé dès le départ en collectif. La mise en place d’une gouvernance à posteriori peut s’avérer très (trop) compliquée. </a:t>
            </a:r>
          </a:p>
          <a:p>
            <a:pPr marL="742950" lvl="1" indent="-285750">
              <a:buFont typeface="Wingdings" panose="05000000000000000000" pitchFamily="2" charset="2"/>
              <a:buChar char="Ø"/>
            </a:pPr>
            <a:r>
              <a:rPr lang="fr-FR" sz="1600" dirty="0">
                <a:solidFill>
                  <a:srgbClr val="2C3176"/>
                </a:solidFill>
              </a:rPr>
              <a:t>Des communs organisés autour de thématiques </a:t>
            </a:r>
          </a:p>
          <a:p>
            <a:pPr marL="742950" lvl="1" indent="-285750">
              <a:buFont typeface="Wingdings" panose="05000000000000000000" pitchFamily="2" charset="2"/>
              <a:buChar char="Ø"/>
            </a:pPr>
            <a:r>
              <a:rPr lang="fr-FR" sz="1600" dirty="0">
                <a:solidFill>
                  <a:srgbClr val="2C3176"/>
                </a:solidFill>
              </a:rPr>
              <a:t>Un atelier dédié sur les possibilités juridiques serait intéressant pour s’inspirer d’expert : enjeux aujourd’hui les seuls exemples sont des grandes organisations dans le numérique (</a:t>
            </a:r>
            <a:r>
              <a:rPr lang="fr-FR" sz="1600" dirty="0" err="1">
                <a:solidFill>
                  <a:srgbClr val="2C3176"/>
                </a:solidFill>
              </a:rPr>
              <a:t>Framasoft</a:t>
            </a:r>
            <a:r>
              <a:rPr lang="fr-FR" sz="1600" dirty="0">
                <a:solidFill>
                  <a:srgbClr val="2C3176"/>
                </a:solidFill>
              </a:rPr>
              <a:t>, </a:t>
            </a:r>
            <a:r>
              <a:rPr lang="fr-FR" sz="1600" dirty="0" err="1">
                <a:solidFill>
                  <a:srgbClr val="2C3176"/>
                </a:solidFill>
              </a:rPr>
              <a:t>wikipédia</a:t>
            </a:r>
            <a:r>
              <a:rPr lang="fr-FR" sz="1600" dirty="0">
                <a:solidFill>
                  <a:srgbClr val="2C3176"/>
                </a:solidFill>
              </a:rPr>
              <a:t>, …) : le modèle n’est pas forcément réplicable. </a:t>
            </a:r>
          </a:p>
          <a:p>
            <a:pPr marL="742950" lvl="1" indent="-285750">
              <a:buFont typeface="Wingdings" panose="05000000000000000000" pitchFamily="2" charset="2"/>
              <a:buChar char="Ø"/>
            </a:pPr>
            <a:r>
              <a:rPr lang="fr-FR" sz="1600" dirty="0">
                <a:solidFill>
                  <a:srgbClr val="2C3176"/>
                </a:solidFill>
              </a:rPr>
              <a:t>Un commun ne veut pas dire gratuit : la documentation est ouverte chacun peut reproduire le commun, mais cela n’empêche pas la mise en place de service payant. Cette question est encore floue pour beaucoup de porteurs de projet et renvoie aux usages (quels usages au-delà du bien-fondé théorique ?). </a:t>
            </a:r>
          </a:p>
          <a:p>
            <a:pPr marL="742950" lvl="1" indent="-285750">
              <a:buFont typeface="Wingdings" panose="05000000000000000000" pitchFamily="2" charset="2"/>
              <a:buChar char="Ø"/>
            </a:pPr>
            <a:r>
              <a:rPr lang="fr-FR" sz="1600" dirty="0">
                <a:solidFill>
                  <a:srgbClr val="2C3176"/>
                </a:solidFill>
              </a:rPr>
              <a:t>Un benchmark des modèles économiques et de gouvernance doit être mené. </a:t>
            </a:r>
          </a:p>
          <a:p>
            <a:pPr marL="742950" lvl="1" indent="-285750">
              <a:buFont typeface="Wingdings" panose="05000000000000000000" pitchFamily="2" charset="2"/>
              <a:buChar char="Ø"/>
            </a:pPr>
            <a:endParaRPr lang="fr-FR" sz="1600" dirty="0">
              <a:solidFill>
                <a:srgbClr val="2C3176"/>
              </a:solidFill>
            </a:endParaRPr>
          </a:p>
        </p:txBody>
      </p:sp>
    </p:spTree>
    <p:extLst>
      <p:ext uri="{BB962C8B-B14F-4D97-AF65-F5344CB8AC3E}">
        <p14:creationId xmlns:p14="http://schemas.microsoft.com/office/powerpoint/2010/main" val="57548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23</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7" name="ZoneTexte 6">
            <a:extLst>
              <a:ext uri="{FF2B5EF4-FFF2-40B4-BE49-F238E27FC236}">
                <a16:creationId xmlns:a16="http://schemas.microsoft.com/office/drawing/2014/main" id="{30C4D945-A71B-8CFB-A258-462B1075D88E}"/>
              </a:ext>
            </a:extLst>
          </p:cNvPr>
          <p:cNvSpPr txBox="1"/>
          <p:nvPr/>
        </p:nvSpPr>
        <p:spPr>
          <a:xfrm>
            <a:off x="3479800" y="194608"/>
            <a:ext cx="9677399" cy="1692771"/>
          </a:xfrm>
          <a:prstGeom prst="rect">
            <a:avLst/>
          </a:prstGeom>
          <a:noFill/>
        </p:spPr>
        <p:txBody>
          <a:bodyPr wrap="square" rtlCol="0">
            <a:spAutoFit/>
          </a:bodyPr>
          <a:lstStyle/>
          <a:p>
            <a:pPr algn="ctr"/>
            <a:r>
              <a:rPr lang="fr-FR" sz="4000" b="1" dirty="0">
                <a:solidFill>
                  <a:srgbClr val="2C3176"/>
                </a:solidFill>
                <a:latin typeface="Marianne ExtraBold"/>
              </a:rPr>
              <a:t>Compte-rendu des échanges </a:t>
            </a:r>
          </a:p>
          <a:p>
            <a:pPr algn="ctr"/>
            <a:r>
              <a:rPr lang="fr-FR" sz="3200" b="1" dirty="0">
                <a:solidFill>
                  <a:srgbClr val="2C3176"/>
                </a:solidFill>
                <a:latin typeface="Marianne ExtraBold"/>
              </a:rPr>
              <a:t>Comment favoriser l’émergence et l’animation des communs ? </a:t>
            </a:r>
          </a:p>
        </p:txBody>
      </p:sp>
      <p:sp>
        <p:nvSpPr>
          <p:cNvPr id="9" name="Ellipse 8">
            <a:extLst>
              <a:ext uri="{FF2B5EF4-FFF2-40B4-BE49-F238E27FC236}">
                <a16:creationId xmlns:a16="http://schemas.microsoft.com/office/drawing/2014/main" id="{660D9665-6BE0-27A7-7D8C-0B7C42A3934C}"/>
              </a:ext>
            </a:extLst>
          </p:cNvPr>
          <p:cNvSpPr/>
          <p:nvPr/>
        </p:nvSpPr>
        <p:spPr>
          <a:xfrm>
            <a:off x="706023" y="211074"/>
            <a:ext cx="2002765" cy="2056492"/>
          </a:xfrm>
          <a:custGeom>
            <a:avLst/>
            <a:gdLst>
              <a:gd name="connsiteX0" fmla="*/ 0 w 2002765"/>
              <a:gd name="connsiteY0" fmla="*/ 1028246 h 2056492"/>
              <a:gd name="connsiteX1" fmla="*/ 1001383 w 2002765"/>
              <a:gd name="connsiteY1" fmla="*/ 0 h 2056492"/>
              <a:gd name="connsiteX2" fmla="*/ 2002766 w 2002765"/>
              <a:gd name="connsiteY2" fmla="*/ 1028246 h 2056492"/>
              <a:gd name="connsiteX3" fmla="*/ 1001383 w 2002765"/>
              <a:gd name="connsiteY3" fmla="*/ 2056492 h 2056492"/>
              <a:gd name="connsiteX4" fmla="*/ 0 w 2002765"/>
              <a:gd name="connsiteY4" fmla="*/ 1028246 h 20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65" h="2056492" fill="none" extrusionOk="0">
                <a:moveTo>
                  <a:pt x="0" y="1028246"/>
                </a:moveTo>
                <a:cubicBezTo>
                  <a:pt x="49694" y="413129"/>
                  <a:pt x="540627" y="6090"/>
                  <a:pt x="1001383" y="0"/>
                </a:cubicBezTo>
                <a:cubicBezTo>
                  <a:pt x="1616453" y="106012"/>
                  <a:pt x="1902470" y="458206"/>
                  <a:pt x="2002766" y="1028246"/>
                </a:cubicBezTo>
                <a:cubicBezTo>
                  <a:pt x="2118638" y="1612934"/>
                  <a:pt x="1435205" y="2002080"/>
                  <a:pt x="1001383" y="2056492"/>
                </a:cubicBezTo>
                <a:cubicBezTo>
                  <a:pt x="391926" y="2073325"/>
                  <a:pt x="38661" y="1543722"/>
                  <a:pt x="0" y="1028246"/>
                </a:cubicBezTo>
                <a:close/>
              </a:path>
              <a:path w="2002765" h="2056492" stroke="0" extrusionOk="0">
                <a:moveTo>
                  <a:pt x="0" y="1028246"/>
                </a:moveTo>
                <a:cubicBezTo>
                  <a:pt x="-67103" y="578090"/>
                  <a:pt x="397444" y="-21015"/>
                  <a:pt x="1001383" y="0"/>
                </a:cubicBezTo>
                <a:cubicBezTo>
                  <a:pt x="1570590" y="-2385"/>
                  <a:pt x="1991577" y="480741"/>
                  <a:pt x="2002766" y="1028246"/>
                </a:cubicBezTo>
                <a:cubicBezTo>
                  <a:pt x="1880160" y="1637109"/>
                  <a:pt x="1480226" y="2144241"/>
                  <a:pt x="1001383" y="2056492"/>
                </a:cubicBezTo>
                <a:cubicBezTo>
                  <a:pt x="468162" y="2043660"/>
                  <a:pt x="-57216" y="1609256"/>
                  <a:pt x="0" y="1028246"/>
                </a:cubicBezTo>
                <a:close/>
              </a:path>
            </a:pathLst>
          </a:custGeom>
          <a:solidFill>
            <a:schemeClr val="accent2"/>
          </a:solidFill>
          <a:ln w="25400" cap="flat">
            <a:noFill/>
            <a:prstDash val="solid"/>
            <a:round/>
            <a:extLst>
              <a:ext uri="{C807C97D-BFC1-408E-A445-0C87EB9F89A2}">
                <ask:lineSketchStyleProps xmlns:ask="http://schemas.microsoft.com/office/drawing/2018/sketchyshapes" xmlns="" sd="981765707">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0" name="Arc 9">
            <a:extLst>
              <a:ext uri="{FF2B5EF4-FFF2-40B4-BE49-F238E27FC236}">
                <a16:creationId xmlns:a16="http://schemas.microsoft.com/office/drawing/2014/main" id="{C0188236-3B3F-FE0E-097B-C7363B6E0FAB}"/>
              </a:ext>
            </a:extLst>
          </p:cNvPr>
          <p:cNvSpPr/>
          <p:nvPr/>
        </p:nvSpPr>
        <p:spPr>
          <a:xfrm rot="7308922">
            <a:off x="583507" y="34940"/>
            <a:ext cx="1978497" cy="2118693"/>
          </a:xfrm>
          <a:prstGeom prst="arc">
            <a:avLst>
              <a:gd name="adj1" fmla="val 18293066"/>
              <a:gd name="adj2" fmla="val 12472833"/>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11" name="ZoneTexte 10">
            <a:extLst>
              <a:ext uri="{FF2B5EF4-FFF2-40B4-BE49-F238E27FC236}">
                <a16:creationId xmlns:a16="http://schemas.microsoft.com/office/drawing/2014/main" id="{32622880-BC51-D075-45F6-18A0457021E8}"/>
              </a:ext>
            </a:extLst>
          </p:cNvPr>
          <p:cNvSpPr txBox="1"/>
          <p:nvPr/>
        </p:nvSpPr>
        <p:spPr>
          <a:xfrm>
            <a:off x="1345987" y="265785"/>
            <a:ext cx="722835" cy="558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defPPr>
              <a:defRPr lang="fr-FR"/>
            </a:defPPr>
            <a:lvl1pPr algn="ctr">
              <a:defRPr sz="6600" b="1">
                <a:solidFill>
                  <a:schemeClr val="accent5"/>
                </a:solidFill>
                <a:latin typeface="TEN O CLOCK" pitchFamily="2" charset="0"/>
              </a:defRPr>
            </a:lvl1pPr>
          </a:lstStyle>
          <a:p>
            <a:r>
              <a:rPr lang="fr-FR" dirty="0">
                <a:solidFill>
                  <a:schemeClr val="bg1"/>
                </a:solidFill>
              </a:rPr>
              <a:t>4</a:t>
            </a:r>
          </a:p>
        </p:txBody>
      </p:sp>
      <p:sp>
        <p:nvSpPr>
          <p:cNvPr id="18" name="ZoneTexte 17">
            <a:extLst>
              <a:ext uri="{FF2B5EF4-FFF2-40B4-BE49-F238E27FC236}">
                <a16:creationId xmlns:a16="http://schemas.microsoft.com/office/drawing/2014/main" id="{0B499DC4-5FC3-91E1-A635-7AF5159B4296}"/>
              </a:ext>
            </a:extLst>
          </p:cNvPr>
          <p:cNvSpPr txBox="1"/>
          <p:nvPr/>
        </p:nvSpPr>
        <p:spPr>
          <a:xfrm>
            <a:off x="846810" y="2720400"/>
            <a:ext cx="3217612" cy="369332"/>
          </a:xfrm>
          <a:prstGeom prst="rect">
            <a:avLst/>
          </a:prstGeom>
          <a:solidFill>
            <a:srgbClr val="5D6DB3"/>
          </a:solidFill>
        </p:spPr>
        <p:txBody>
          <a:bodyPr wrap="none" rtlCol="0">
            <a:spAutoFit/>
          </a:bodyPr>
          <a:lstStyle/>
          <a:p>
            <a:r>
              <a:rPr lang="fr-FR" b="1" dirty="0">
                <a:solidFill>
                  <a:schemeClr val="bg1"/>
                </a:solidFill>
              </a:rPr>
              <a:t>QUESTIONS ABORDÉES (suite) : </a:t>
            </a:r>
          </a:p>
        </p:txBody>
      </p:sp>
      <p:sp>
        <p:nvSpPr>
          <p:cNvPr id="6" name="ZoneTexte 5">
            <a:extLst>
              <a:ext uri="{FF2B5EF4-FFF2-40B4-BE49-F238E27FC236}">
                <a16:creationId xmlns:a16="http://schemas.microsoft.com/office/drawing/2014/main" id="{971C4D56-FAEE-674A-38BA-6E4C37CF9BBA}"/>
              </a:ext>
            </a:extLst>
          </p:cNvPr>
          <p:cNvSpPr txBox="1"/>
          <p:nvPr/>
        </p:nvSpPr>
        <p:spPr>
          <a:xfrm>
            <a:off x="846810" y="3254276"/>
            <a:ext cx="14217434" cy="2308324"/>
          </a:xfrm>
          <a:prstGeom prst="rect">
            <a:avLst/>
          </a:prstGeom>
          <a:noFill/>
        </p:spPr>
        <p:txBody>
          <a:bodyPr wrap="square">
            <a:spAutoFit/>
          </a:bodyPr>
          <a:lstStyle/>
          <a:p>
            <a:pPr marL="285750" indent="-285750">
              <a:buFont typeface="Arial" panose="020B0604020202020204" pitchFamily="34" charset="0"/>
              <a:buChar char="•"/>
            </a:pPr>
            <a:r>
              <a:rPr lang="fr-FR" sz="1600" b="1" dirty="0">
                <a:solidFill>
                  <a:srgbClr val="2C3176"/>
                </a:solidFill>
              </a:rPr>
              <a:t>Comment susciter la création de communs ? Valoriser la démarche et l’intérêt de contribuer au plus grand nombre ?  </a:t>
            </a:r>
          </a:p>
          <a:p>
            <a:pPr marL="742950" lvl="1" indent="-285750">
              <a:buFont typeface="Wingdings" panose="05000000000000000000" pitchFamily="2" charset="2"/>
              <a:buChar char="Ø"/>
            </a:pPr>
            <a:r>
              <a:rPr lang="fr-FR" sz="1600" dirty="0">
                <a:solidFill>
                  <a:srgbClr val="2C3176"/>
                </a:solidFill>
              </a:rPr>
              <a:t>Le NEC est devenu trop institutionnel ce n’est plus un lieu d’échange où des idées de commun peuvent émerger. Mais le NEC spécial Communs de novembre est jugé très pertinent </a:t>
            </a:r>
            <a:r>
              <a:rPr lang="fr-FR" sz="1600" dirty="0">
                <a:solidFill>
                  <a:srgbClr val="2C3176"/>
                </a:solidFill>
                <a:sym typeface="Wingdings" panose="05000000000000000000" pitchFamily="2" charset="2"/>
              </a:rPr>
              <a:t>à travers ses ateliers de travail. </a:t>
            </a:r>
          </a:p>
          <a:p>
            <a:pPr marL="742950" lvl="1" indent="-285750">
              <a:buFont typeface="Wingdings" panose="05000000000000000000" pitchFamily="2" charset="2"/>
              <a:buChar char="Ø"/>
            </a:pPr>
            <a:r>
              <a:rPr lang="fr-FR" sz="1600" dirty="0">
                <a:solidFill>
                  <a:srgbClr val="2C3176"/>
                </a:solidFill>
                <a:sym typeface="Wingdings" panose="05000000000000000000" pitchFamily="2" charset="2"/>
              </a:rPr>
              <a:t>Organisation d’hackathons des communs : pour susciter les idées et l’émergence de consortium</a:t>
            </a:r>
          </a:p>
          <a:p>
            <a:pPr marL="742950" lvl="1" indent="-285750">
              <a:buFont typeface="Wingdings" panose="05000000000000000000" pitchFamily="2" charset="2"/>
              <a:buChar char="Ø"/>
            </a:pPr>
            <a:r>
              <a:rPr lang="fr-FR" sz="1600" dirty="0">
                <a:solidFill>
                  <a:srgbClr val="2C3176"/>
                </a:solidFill>
                <a:sym typeface="Wingdings" panose="05000000000000000000" pitchFamily="2" charset="2"/>
              </a:rPr>
              <a:t>Label NEC : le label devient intéressant si il permet d’être référencé dans une démarche de communs puis de gagner en visibilité auprès des collectivités, des financeurs, …</a:t>
            </a:r>
          </a:p>
          <a:p>
            <a:pPr marL="742950" lvl="1" indent="-285750">
              <a:buFont typeface="Wingdings" panose="05000000000000000000" pitchFamily="2" charset="2"/>
              <a:buChar char="Ø"/>
            </a:pPr>
            <a:r>
              <a:rPr lang="fr-FR" sz="1600" dirty="0">
                <a:solidFill>
                  <a:srgbClr val="2C3176"/>
                </a:solidFill>
                <a:sym typeface="Wingdings" panose="05000000000000000000" pitchFamily="2" charset="2"/>
              </a:rPr>
              <a:t>Animation de La Base autour d’une charte éditoriale permettant de faire remonter les communs, les relayer </a:t>
            </a:r>
          </a:p>
          <a:p>
            <a:pPr marL="742950" lvl="1" indent="-285750">
              <a:buFont typeface="Wingdings" panose="05000000000000000000" pitchFamily="2" charset="2"/>
              <a:buChar char="Ø"/>
            </a:pPr>
            <a:r>
              <a:rPr lang="fr-FR" sz="1600" dirty="0">
                <a:solidFill>
                  <a:srgbClr val="2C3176"/>
                </a:solidFill>
                <a:sym typeface="Wingdings" panose="05000000000000000000" pitchFamily="2" charset="2"/>
              </a:rPr>
              <a:t>Faut-il mieux créer un consortium pour susciter des communs ou avoir l’idée d’un commun pour faire émerger des consortiums ? Question qui n’est pas tranchée. </a:t>
            </a:r>
          </a:p>
        </p:txBody>
      </p:sp>
    </p:spTree>
    <p:extLst>
      <p:ext uri="{BB962C8B-B14F-4D97-AF65-F5344CB8AC3E}">
        <p14:creationId xmlns:p14="http://schemas.microsoft.com/office/powerpoint/2010/main" val="88761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24</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7" name="ZoneTexte 6">
            <a:extLst>
              <a:ext uri="{FF2B5EF4-FFF2-40B4-BE49-F238E27FC236}">
                <a16:creationId xmlns:a16="http://schemas.microsoft.com/office/drawing/2014/main" id="{30C4D945-A71B-8CFB-A258-462B1075D88E}"/>
              </a:ext>
            </a:extLst>
          </p:cNvPr>
          <p:cNvSpPr txBox="1"/>
          <p:nvPr/>
        </p:nvSpPr>
        <p:spPr>
          <a:xfrm>
            <a:off x="3479800" y="194608"/>
            <a:ext cx="9677399" cy="1200329"/>
          </a:xfrm>
          <a:prstGeom prst="rect">
            <a:avLst/>
          </a:prstGeom>
          <a:noFill/>
        </p:spPr>
        <p:txBody>
          <a:bodyPr wrap="square" rtlCol="0">
            <a:spAutoFit/>
          </a:bodyPr>
          <a:lstStyle/>
          <a:p>
            <a:pPr algn="ctr"/>
            <a:r>
              <a:rPr lang="fr-FR" sz="4000" b="1" dirty="0">
                <a:solidFill>
                  <a:srgbClr val="2C3176"/>
                </a:solidFill>
                <a:latin typeface="Marianne ExtraBold"/>
              </a:rPr>
              <a:t>Compte-rendu des échanges </a:t>
            </a:r>
          </a:p>
          <a:p>
            <a:pPr algn="ctr"/>
            <a:r>
              <a:rPr lang="fr-FR" sz="3200" b="1" dirty="0">
                <a:solidFill>
                  <a:srgbClr val="2C3176"/>
                </a:solidFill>
                <a:latin typeface="Marianne ExtraBold"/>
              </a:rPr>
              <a:t>Quelle animation du réseau des lauréats demain ? </a:t>
            </a:r>
          </a:p>
        </p:txBody>
      </p:sp>
      <p:sp>
        <p:nvSpPr>
          <p:cNvPr id="9" name="Ellipse 8">
            <a:extLst>
              <a:ext uri="{FF2B5EF4-FFF2-40B4-BE49-F238E27FC236}">
                <a16:creationId xmlns:a16="http://schemas.microsoft.com/office/drawing/2014/main" id="{660D9665-6BE0-27A7-7D8C-0B7C42A3934C}"/>
              </a:ext>
            </a:extLst>
          </p:cNvPr>
          <p:cNvSpPr/>
          <p:nvPr/>
        </p:nvSpPr>
        <p:spPr>
          <a:xfrm>
            <a:off x="706023" y="211074"/>
            <a:ext cx="2002765" cy="2056492"/>
          </a:xfrm>
          <a:custGeom>
            <a:avLst/>
            <a:gdLst>
              <a:gd name="connsiteX0" fmla="*/ 0 w 2002765"/>
              <a:gd name="connsiteY0" fmla="*/ 1028246 h 2056492"/>
              <a:gd name="connsiteX1" fmla="*/ 1001383 w 2002765"/>
              <a:gd name="connsiteY1" fmla="*/ 0 h 2056492"/>
              <a:gd name="connsiteX2" fmla="*/ 2002766 w 2002765"/>
              <a:gd name="connsiteY2" fmla="*/ 1028246 h 2056492"/>
              <a:gd name="connsiteX3" fmla="*/ 1001383 w 2002765"/>
              <a:gd name="connsiteY3" fmla="*/ 2056492 h 2056492"/>
              <a:gd name="connsiteX4" fmla="*/ 0 w 2002765"/>
              <a:gd name="connsiteY4" fmla="*/ 1028246 h 205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65" h="2056492" fill="none" extrusionOk="0">
                <a:moveTo>
                  <a:pt x="0" y="1028246"/>
                </a:moveTo>
                <a:cubicBezTo>
                  <a:pt x="49694" y="413129"/>
                  <a:pt x="540627" y="6090"/>
                  <a:pt x="1001383" y="0"/>
                </a:cubicBezTo>
                <a:cubicBezTo>
                  <a:pt x="1616453" y="106012"/>
                  <a:pt x="1902470" y="458206"/>
                  <a:pt x="2002766" y="1028246"/>
                </a:cubicBezTo>
                <a:cubicBezTo>
                  <a:pt x="2118638" y="1612934"/>
                  <a:pt x="1435205" y="2002080"/>
                  <a:pt x="1001383" y="2056492"/>
                </a:cubicBezTo>
                <a:cubicBezTo>
                  <a:pt x="391926" y="2073325"/>
                  <a:pt x="38661" y="1543722"/>
                  <a:pt x="0" y="1028246"/>
                </a:cubicBezTo>
                <a:close/>
              </a:path>
              <a:path w="2002765" h="2056492" stroke="0" extrusionOk="0">
                <a:moveTo>
                  <a:pt x="0" y="1028246"/>
                </a:moveTo>
                <a:cubicBezTo>
                  <a:pt x="-67103" y="578090"/>
                  <a:pt x="397444" y="-21015"/>
                  <a:pt x="1001383" y="0"/>
                </a:cubicBezTo>
                <a:cubicBezTo>
                  <a:pt x="1570590" y="-2385"/>
                  <a:pt x="1991577" y="480741"/>
                  <a:pt x="2002766" y="1028246"/>
                </a:cubicBezTo>
                <a:cubicBezTo>
                  <a:pt x="1880160" y="1637109"/>
                  <a:pt x="1480226" y="2144241"/>
                  <a:pt x="1001383" y="2056492"/>
                </a:cubicBezTo>
                <a:cubicBezTo>
                  <a:pt x="468162" y="2043660"/>
                  <a:pt x="-57216" y="1609256"/>
                  <a:pt x="0" y="1028246"/>
                </a:cubicBezTo>
                <a:close/>
              </a:path>
            </a:pathLst>
          </a:custGeom>
          <a:solidFill>
            <a:srgbClr val="FCCD00"/>
          </a:solidFill>
          <a:ln w="25400" cap="flat">
            <a:noFill/>
            <a:prstDash val="solid"/>
            <a:round/>
            <a:extLst>
              <a:ext uri="{C807C97D-BFC1-408E-A445-0C87EB9F89A2}">
                <ask:lineSketchStyleProps xmlns:ask="http://schemas.microsoft.com/office/drawing/2018/sketchyshapes" xmlns="" sd="981765707">
                  <a:prstGeom prst="ellipse">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Calibri"/>
            </a:endParaRPr>
          </a:p>
        </p:txBody>
      </p:sp>
      <p:sp>
        <p:nvSpPr>
          <p:cNvPr id="10" name="Arc 9">
            <a:extLst>
              <a:ext uri="{FF2B5EF4-FFF2-40B4-BE49-F238E27FC236}">
                <a16:creationId xmlns:a16="http://schemas.microsoft.com/office/drawing/2014/main" id="{C0188236-3B3F-FE0E-097B-C7363B6E0FAB}"/>
              </a:ext>
            </a:extLst>
          </p:cNvPr>
          <p:cNvSpPr/>
          <p:nvPr/>
        </p:nvSpPr>
        <p:spPr>
          <a:xfrm rot="7308922">
            <a:off x="583507" y="34940"/>
            <a:ext cx="1978497" cy="2118693"/>
          </a:xfrm>
          <a:prstGeom prst="arc">
            <a:avLst>
              <a:gd name="adj1" fmla="val 18293066"/>
              <a:gd name="adj2" fmla="val 12472833"/>
            </a:avLst>
          </a:prstGeom>
          <a:noFill/>
          <a:ln w="19050" cap="flat">
            <a:solidFill>
              <a:schemeClr val="tx2"/>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11" name="ZoneTexte 10">
            <a:extLst>
              <a:ext uri="{FF2B5EF4-FFF2-40B4-BE49-F238E27FC236}">
                <a16:creationId xmlns:a16="http://schemas.microsoft.com/office/drawing/2014/main" id="{32622880-BC51-D075-45F6-18A0457021E8}"/>
              </a:ext>
            </a:extLst>
          </p:cNvPr>
          <p:cNvSpPr txBox="1"/>
          <p:nvPr/>
        </p:nvSpPr>
        <p:spPr>
          <a:xfrm>
            <a:off x="1345987" y="265785"/>
            <a:ext cx="722835" cy="558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defPPr>
              <a:defRPr lang="fr-FR"/>
            </a:defPPr>
            <a:lvl1pPr algn="ctr">
              <a:defRPr sz="6600" b="1">
                <a:solidFill>
                  <a:schemeClr val="accent5"/>
                </a:solidFill>
                <a:latin typeface="TEN O CLOCK" pitchFamily="2" charset="0"/>
              </a:defRPr>
            </a:lvl1pPr>
          </a:lstStyle>
          <a:p>
            <a:r>
              <a:rPr lang="fr-FR" dirty="0">
                <a:solidFill>
                  <a:schemeClr val="bg1"/>
                </a:solidFill>
              </a:rPr>
              <a:t>2</a:t>
            </a:r>
          </a:p>
        </p:txBody>
      </p:sp>
      <p:sp>
        <p:nvSpPr>
          <p:cNvPr id="2" name="Rectangle : carré corné 1">
            <a:extLst>
              <a:ext uri="{FF2B5EF4-FFF2-40B4-BE49-F238E27FC236}">
                <a16:creationId xmlns:a16="http://schemas.microsoft.com/office/drawing/2014/main" id="{C6A9F050-5690-7919-EC11-B6F6529D586A}"/>
              </a:ext>
            </a:extLst>
          </p:cNvPr>
          <p:cNvSpPr/>
          <p:nvPr/>
        </p:nvSpPr>
        <p:spPr>
          <a:xfrm>
            <a:off x="5156200" y="2287619"/>
            <a:ext cx="5943600" cy="5562600"/>
          </a:xfrm>
          <a:prstGeom prst="foldedCorner">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13DE299E-5A9D-80DC-E59F-9F8B18410405}"/>
              </a:ext>
            </a:extLst>
          </p:cNvPr>
          <p:cNvSpPr txBox="1"/>
          <p:nvPr/>
        </p:nvSpPr>
        <p:spPr>
          <a:xfrm>
            <a:off x="6596875" y="2525456"/>
            <a:ext cx="3062249" cy="461665"/>
          </a:xfrm>
          <a:prstGeom prst="rect">
            <a:avLst/>
          </a:prstGeom>
          <a:solidFill>
            <a:schemeClr val="bg1"/>
          </a:solidFill>
        </p:spPr>
        <p:txBody>
          <a:bodyPr wrap="none" rtlCol="0">
            <a:spAutoFit/>
          </a:bodyPr>
          <a:lstStyle/>
          <a:p>
            <a:r>
              <a:rPr lang="fr-FR" sz="2400" b="1" dirty="0">
                <a:solidFill>
                  <a:srgbClr val="5D6DB3"/>
                </a:solidFill>
              </a:rPr>
              <a:t>ENVIES POUR DEMAIN</a:t>
            </a:r>
          </a:p>
        </p:txBody>
      </p:sp>
      <p:sp>
        <p:nvSpPr>
          <p:cNvPr id="12" name="ZoneTexte 11">
            <a:extLst>
              <a:ext uri="{FF2B5EF4-FFF2-40B4-BE49-F238E27FC236}">
                <a16:creationId xmlns:a16="http://schemas.microsoft.com/office/drawing/2014/main" id="{66063DFC-8542-833D-149D-BCF415905CB9}"/>
              </a:ext>
            </a:extLst>
          </p:cNvPr>
          <p:cNvSpPr txBox="1"/>
          <p:nvPr/>
        </p:nvSpPr>
        <p:spPr>
          <a:xfrm>
            <a:off x="5461000" y="3417838"/>
            <a:ext cx="5410200" cy="415498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dirty="0">
                <a:solidFill>
                  <a:srgbClr val="2C3176"/>
                </a:solidFill>
              </a:rPr>
              <a:t>Des webinaires réguliers pour échanger sur des thématiques communes (prolongation du co-développement)</a:t>
            </a:r>
          </a:p>
          <a:p>
            <a:pPr marL="285750" indent="-285750">
              <a:spcAft>
                <a:spcPts val="600"/>
              </a:spcAft>
              <a:buFont typeface="Arial" panose="020B0604020202020204" pitchFamily="34" charset="0"/>
              <a:buChar char="•"/>
            </a:pPr>
            <a:r>
              <a:rPr lang="fr-FR" dirty="0">
                <a:solidFill>
                  <a:srgbClr val="2C3176"/>
                </a:solidFill>
              </a:rPr>
              <a:t>Du partage de ressources (base de données médias, etc.), de l’entraide </a:t>
            </a:r>
          </a:p>
          <a:p>
            <a:pPr marL="285750" indent="-285750">
              <a:spcAft>
                <a:spcPts val="600"/>
              </a:spcAft>
              <a:buFont typeface="Arial" panose="020B0604020202020204" pitchFamily="34" charset="0"/>
              <a:buChar char="•"/>
            </a:pPr>
            <a:r>
              <a:rPr lang="fr-FR" dirty="0">
                <a:solidFill>
                  <a:srgbClr val="2C3176"/>
                </a:solidFill>
              </a:rPr>
              <a:t>Des ateliers pour prolonger les nombreuses discussions sur la question des communs de manière bien plus approfondie </a:t>
            </a:r>
          </a:p>
          <a:p>
            <a:pPr marL="285750" indent="-285750">
              <a:spcAft>
                <a:spcPts val="600"/>
              </a:spcAft>
              <a:buFont typeface="Arial" panose="020B0604020202020204" pitchFamily="34" charset="0"/>
              <a:buChar char="•"/>
            </a:pPr>
            <a:r>
              <a:rPr lang="fr-FR" dirty="0">
                <a:solidFill>
                  <a:srgbClr val="2C3176"/>
                </a:solidFill>
              </a:rPr>
              <a:t>Un partage régulier de l’avancement de chacun</a:t>
            </a:r>
          </a:p>
          <a:p>
            <a:pPr marL="285750" indent="-285750">
              <a:spcAft>
                <a:spcPts val="600"/>
              </a:spcAft>
              <a:buFont typeface="Arial" panose="020B0604020202020204" pitchFamily="34" charset="0"/>
              <a:buChar char="•"/>
            </a:pPr>
            <a:r>
              <a:rPr lang="fr-FR" dirty="0">
                <a:solidFill>
                  <a:srgbClr val="2C3176"/>
                </a:solidFill>
              </a:rPr>
              <a:t>Des sessions en présentiel quand cela est possible </a:t>
            </a:r>
          </a:p>
          <a:p>
            <a:pPr marL="285750" indent="-285750">
              <a:spcAft>
                <a:spcPts val="600"/>
              </a:spcAft>
              <a:buFont typeface="Arial" panose="020B0604020202020204" pitchFamily="34" charset="0"/>
              <a:buChar char="•"/>
            </a:pPr>
            <a:r>
              <a:rPr lang="fr-FR" dirty="0">
                <a:solidFill>
                  <a:srgbClr val="2C3176"/>
                </a:solidFill>
              </a:rPr>
              <a:t>Des réunions de clôture telles des évènements pour gagner en visibilité auprès des partenaires ;</a:t>
            </a:r>
          </a:p>
          <a:p>
            <a:pPr marL="285750" indent="-285750">
              <a:spcAft>
                <a:spcPts val="600"/>
              </a:spcAft>
              <a:buFont typeface="Arial" panose="020B0604020202020204" pitchFamily="34" charset="0"/>
              <a:buChar char="•"/>
            </a:pPr>
            <a:r>
              <a:rPr lang="fr-FR" dirty="0">
                <a:solidFill>
                  <a:srgbClr val="2C3176"/>
                </a:solidFill>
              </a:rPr>
              <a:t>…</a:t>
            </a:r>
          </a:p>
        </p:txBody>
      </p:sp>
    </p:spTree>
    <p:extLst>
      <p:ext uri="{BB962C8B-B14F-4D97-AF65-F5344CB8AC3E}">
        <p14:creationId xmlns:p14="http://schemas.microsoft.com/office/powerpoint/2010/main" val="1722911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object 11"/>
          <p:cNvGrpSpPr/>
          <p:nvPr/>
        </p:nvGrpSpPr>
        <p:grpSpPr>
          <a:xfrm>
            <a:off x="2535821" y="2403126"/>
            <a:ext cx="6354180" cy="4069715"/>
            <a:chOff x="2535821" y="2403126"/>
            <a:chExt cx="6354180"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1" y="3844442"/>
              <a:ext cx="6354180" cy="1270900"/>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a:p>
          </p:txBody>
        </p:sp>
      </p:grpSp>
      <p:sp>
        <p:nvSpPr>
          <p:cNvPr id="14" name="object 14"/>
          <p:cNvSpPr txBox="1">
            <a:spLocks noGrp="1"/>
          </p:cNvSpPr>
          <p:nvPr>
            <p:ph type="title"/>
          </p:nvPr>
        </p:nvSpPr>
        <p:spPr>
          <a:xfrm>
            <a:off x="3131775" y="3684251"/>
            <a:ext cx="4539025" cy="1507463"/>
          </a:xfrm>
          <a:prstGeom prst="rect">
            <a:avLst/>
          </a:prstGeom>
        </p:spPr>
        <p:txBody>
          <a:bodyPr vert="horz" wrap="square" lIns="0" tIns="14604" rIns="0" bIns="0" rtlCol="0">
            <a:spAutoFit/>
          </a:bodyPr>
          <a:lstStyle/>
          <a:p>
            <a:pPr marL="12700">
              <a:lnSpc>
                <a:spcPct val="100000"/>
              </a:lnSpc>
              <a:spcBef>
                <a:spcPts val="114"/>
              </a:spcBef>
            </a:pPr>
            <a:r>
              <a:rPr lang="fr-FR" sz="4850" spc="310" dirty="0">
                <a:solidFill>
                  <a:srgbClr val="2C3176"/>
                </a:solidFill>
                <a:latin typeface="Marianne" charset="0"/>
                <a:ea typeface="Marianne" charset="0"/>
                <a:cs typeface="Marianne" charset="0"/>
              </a:rPr>
              <a:t>Conclusion de la journée</a:t>
            </a:r>
            <a:endParaRPr sz="4850" dirty="0">
              <a:latin typeface="Marianne" charset="0"/>
              <a:ea typeface="Marianne" charset="0"/>
              <a:cs typeface="Marianne" charset="0"/>
            </a:endParaRP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19" name="object 14"/>
          <p:cNvSpPr txBox="1">
            <a:spLocks/>
          </p:cNvSpPr>
          <p:nvPr/>
        </p:nvSpPr>
        <p:spPr>
          <a:xfrm>
            <a:off x="1041400" y="2976937"/>
            <a:ext cx="1613052"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3800" kern="0" spc="310" dirty="0">
                <a:solidFill>
                  <a:srgbClr val="2C3176"/>
                </a:solidFill>
                <a:latin typeface="Marianne ExtraBold" charset="0"/>
                <a:ea typeface="Marianne ExtraBold" charset="0"/>
                <a:cs typeface="Marianne ExtraBold" charset="0"/>
              </a:rPr>
              <a:t>6.</a:t>
            </a:r>
            <a:endParaRPr lang="fr-FR" sz="13800" kern="0" dirty="0">
              <a:latin typeface="Marianne ExtraBold" charset="0"/>
              <a:ea typeface="Marianne ExtraBold" charset="0"/>
              <a:cs typeface="Marianne ExtraBold"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pic>
        <p:nvPicPr>
          <p:cNvPr id="4" name="Picture 12">
            <a:extLst>
              <a:ext uri="{FF2B5EF4-FFF2-40B4-BE49-F238E27FC236}">
                <a16:creationId xmlns:a16="http://schemas.microsoft.com/office/drawing/2014/main" id="{56B38457-15DB-0663-FE0B-ADC3908496D2}"/>
              </a:ext>
            </a:extLst>
          </p:cNvPr>
          <p:cNvPicPr>
            <a:picLocks noChangeAspect="1"/>
          </p:cNvPicPr>
          <p:nvPr/>
        </p:nvPicPr>
        <p:blipFill>
          <a:blip r:embed="rId4">
            <a:duotone>
              <a:schemeClr val="accent1">
                <a:shade val="45000"/>
                <a:satMod val="135000"/>
              </a:schemeClr>
              <a:prstClr val="white"/>
            </a:duotone>
          </a:blip>
          <a:stretch/>
        </p:blipFill>
        <p:spPr bwMode="auto">
          <a:xfrm>
            <a:off x="9652000" y="2537142"/>
            <a:ext cx="5285345" cy="4069715"/>
          </a:xfrm>
          <a:prstGeom prst="rect">
            <a:avLst/>
          </a:prstGeom>
        </p:spPr>
      </p:pic>
    </p:spTree>
    <p:extLst>
      <p:ext uri="{BB962C8B-B14F-4D97-AF65-F5344CB8AC3E}">
        <p14:creationId xmlns:p14="http://schemas.microsoft.com/office/powerpoint/2010/main" val="2515218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26</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7" name="ZoneTexte 6">
            <a:extLst>
              <a:ext uri="{FF2B5EF4-FFF2-40B4-BE49-F238E27FC236}">
                <a16:creationId xmlns:a16="http://schemas.microsoft.com/office/drawing/2014/main" id="{30C4D945-A71B-8CFB-A258-462B1075D88E}"/>
              </a:ext>
            </a:extLst>
          </p:cNvPr>
          <p:cNvSpPr txBox="1"/>
          <p:nvPr/>
        </p:nvSpPr>
        <p:spPr>
          <a:xfrm>
            <a:off x="4074198" y="379244"/>
            <a:ext cx="8107604" cy="769441"/>
          </a:xfrm>
          <a:prstGeom prst="rect">
            <a:avLst/>
          </a:prstGeom>
          <a:noFill/>
        </p:spPr>
        <p:txBody>
          <a:bodyPr wrap="none" rtlCol="0">
            <a:spAutoFit/>
          </a:bodyPr>
          <a:lstStyle/>
          <a:p>
            <a:r>
              <a:rPr lang="fr-FR" sz="4400" b="1" dirty="0">
                <a:solidFill>
                  <a:srgbClr val="2C3176"/>
                </a:solidFill>
                <a:latin typeface="Marianne ExtraBold"/>
              </a:rPr>
              <a:t>Nos premières pistes pour la suite</a:t>
            </a:r>
          </a:p>
        </p:txBody>
      </p:sp>
      <p:pic>
        <p:nvPicPr>
          <p:cNvPr id="8" name="Image 7" descr="Une image contenant capture d’écran, clipart, Graphique, conception&#10;&#10;Description générée automatiquement">
            <a:extLst>
              <a:ext uri="{FF2B5EF4-FFF2-40B4-BE49-F238E27FC236}">
                <a16:creationId xmlns:a16="http://schemas.microsoft.com/office/drawing/2014/main" id="{9037B165-6726-90E3-8946-360B0B3BE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2226" y="1905000"/>
            <a:ext cx="2171548" cy="2171548"/>
          </a:xfrm>
          <a:prstGeom prst="rect">
            <a:avLst/>
          </a:prstGeom>
        </p:spPr>
      </p:pic>
      <p:pic>
        <p:nvPicPr>
          <p:cNvPr id="10" name="Image 9" descr="Une image contenant capture d’écran, conception&#10;&#10;Description générée automatiquement">
            <a:extLst>
              <a:ext uri="{FF2B5EF4-FFF2-40B4-BE49-F238E27FC236}">
                <a16:creationId xmlns:a16="http://schemas.microsoft.com/office/drawing/2014/main" id="{6F2E940A-9B89-AD32-96D7-F4C709418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83060" y="2045150"/>
            <a:ext cx="2171549" cy="2171549"/>
          </a:xfrm>
          <a:prstGeom prst="rect">
            <a:avLst/>
          </a:prstGeom>
        </p:spPr>
      </p:pic>
      <p:pic>
        <p:nvPicPr>
          <p:cNvPr id="12" name="Image 11" descr="Une image contenant symbole, Graphique, logo, capture d’écran&#10;&#10;Description générée automatiquement">
            <a:extLst>
              <a:ext uri="{FF2B5EF4-FFF2-40B4-BE49-F238E27FC236}">
                <a16:creationId xmlns:a16="http://schemas.microsoft.com/office/drawing/2014/main" id="{B1E4E42D-6C9F-D5EE-5307-0874A9C1A5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0131" y="1990158"/>
            <a:ext cx="2014069" cy="2014069"/>
          </a:xfrm>
          <a:prstGeom prst="rect">
            <a:avLst/>
          </a:prstGeom>
        </p:spPr>
      </p:pic>
      <p:sp>
        <p:nvSpPr>
          <p:cNvPr id="13" name="ZoneTexte 12">
            <a:extLst>
              <a:ext uri="{FF2B5EF4-FFF2-40B4-BE49-F238E27FC236}">
                <a16:creationId xmlns:a16="http://schemas.microsoft.com/office/drawing/2014/main" id="{98EABC2A-97F6-0E1F-D802-EA6C49444607}"/>
              </a:ext>
            </a:extLst>
          </p:cNvPr>
          <p:cNvSpPr txBox="1"/>
          <p:nvPr/>
        </p:nvSpPr>
        <p:spPr>
          <a:xfrm>
            <a:off x="1460042" y="4189644"/>
            <a:ext cx="3854246" cy="1384995"/>
          </a:xfrm>
          <a:prstGeom prst="rect">
            <a:avLst/>
          </a:prstGeom>
          <a:noFill/>
        </p:spPr>
        <p:txBody>
          <a:bodyPr wrap="square" rtlCol="0">
            <a:spAutoFit/>
          </a:bodyPr>
          <a:lstStyle/>
          <a:p>
            <a:pPr algn="ctr"/>
            <a:r>
              <a:rPr lang="fr-FR" sz="2800" b="1" dirty="0">
                <a:solidFill>
                  <a:srgbClr val="2C3176"/>
                </a:solidFill>
              </a:rPr>
              <a:t>PUBLICATION D’UN GUIDE DES PROJETS SOUTENUS</a:t>
            </a:r>
          </a:p>
        </p:txBody>
      </p:sp>
      <p:sp>
        <p:nvSpPr>
          <p:cNvPr id="14" name="ZoneTexte 13">
            <a:extLst>
              <a:ext uri="{FF2B5EF4-FFF2-40B4-BE49-F238E27FC236}">
                <a16:creationId xmlns:a16="http://schemas.microsoft.com/office/drawing/2014/main" id="{CE5D91DF-14D4-89E5-C527-6A38BD7E9588}"/>
              </a:ext>
            </a:extLst>
          </p:cNvPr>
          <p:cNvSpPr txBox="1"/>
          <p:nvPr/>
        </p:nvSpPr>
        <p:spPr>
          <a:xfrm>
            <a:off x="6467119" y="4216699"/>
            <a:ext cx="3321762" cy="954107"/>
          </a:xfrm>
          <a:prstGeom prst="rect">
            <a:avLst/>
          </a:prstGeom>
          <a:noFill/>
        </p:spPr>
        <p:txBody>
          <a:bodyPr wrap="square" rtlCol="0">
            <a:spAutoFit/>
          </a:bodyPr>
          <a:lstStyle/>
          <a:p>
            <a:pPr algn="ctr"/>
            <a:r>
              <a:rPr lang="fr-FR" sz="2800" b="1" dirty="0">
                <a:solidFill>
                  <a:srgbClr val="2C3176"/>
                </a:solidFill>
              </a:rPr>
              <a:t>ORGANISATION DE WEBINAIRES</a:t>
            </a:r>
          </a:p>
        </p:txBody>
      </p:sp>
      <p:sp>
        <p:nvSpPr>
          <p:cNvPr id="15" name="ZoneTexte 14">
            <a:extLst>
              <a:ext uri="{FF2B5EF4-FFF2-40B4-BE49-F238E27FC236}">
                <a16:creationId xmlns:a16="http://schemas.microsoft.com/office/drawing/2014/main" id="{3CBC92B7-2D80-63DF-3E2D-82A44360DA01}"/>
              </a:ext>
            </a:extLst>
          </p:cNvPr>
          <p:cNvSpPr txBox="1"/>
          <p:nvPr/>
        </p:nvSpPr>
        <p:spPr>
          <a:xfrm>
            <a:off x="11207954" y="4204976"/>
            <a:ext cx="3321762" cy="954107"/>
          </a:xfrm>
          <a:prstGeom prst="rect">
            <a:avLst/>
          </a:prstGeom>
          <a:noFill/>
        </p:spPr>
        <p:txBody>
          <a:bodyPr wrap="square" rtlCol="0">
            <a:spAutoFit/>
          </a:bodyPr>
          <a:lstStyle/>
          <a:p>
            <a:pPr algn="ctr"/>
            <a:r>
              <a:rPr lang="fr-FR" sz="2800" b="1" dirty="0">
                <a:solidFill>
                  <a:srgbClr val="2C3176"/>
                </a:solidFill>
              </a:rPr>
              <a:t>MISES EN RELATION / RELAI</a:t>
            </a:r>
          </a:p>
        </p:txBody>
      </p:sp>
      <p:sp>
        <p:nvSpPr>
          <p:cNvPr id="19" name="ZoneTexte 18">
            <a:extLst>
              <a:ext uri="{FF2B5EF4-FFF2-40B4-BE49-F238E27FC236}">
                <a16:creationId xmlns:a16="http://schemas.microsoft.com/office/drawing/2014/main" id="{4E8554CA-EC23-8A28-3D4B-CC2579583CE6}"/>
              </a:ext>
            </a:extLst>
          </p:cNvPr>
          <p:cNvSpPr txBox="1"/>
          <p:nvPr/>
        </p:nvSpPr>
        <p:spPr>
          <a:xfrm>
            <a:off x="1460042" y="5581471"/>
            <a:ext cx="3854246" cy="1200329"/>
          </a:xfrm>
          <a:prstGeom prst="rect">
            <a:avLst/>
          </a:prstGeom>
          <a:noFill/>
        </p:spPr>
        <p:txBody>
          <a:bodyPr wrap="square" rtlCol="0">
            <a:spAutoFit/>
          </a:bodyPr>
          <a:lstStyle/>
          <a:p>
            <a:pPr algn="just"/>
            <a:r>
              <a:rPr lang="fr-FR" dirty="0">
                <a:solidFill>
                  <a:srgbClr val="2C3176"/>
                </a:solidFill>
              </a:rPr>
              <a:t>Pour diffusion sur les réseaux sociaux, aux directions et partenaires de l’ANCT, aux collectivités et préfectures (cadre FNE)</a:t>
            </a:r>
          </a:p>
        </p:txBody>
      </p:sp>
      <p:sp>
        <p:nvSpPr>
          <p:cNvPr id="20" name="ZoneTexte 19">
            <a:extLst>
              <a:ext uri="{FF2B5EF4-FFF2-40B4-BE49-F238E27FC236}">
                <a16:creationId xmlns:a16="http://schemas.microsoft.com/office/drawing/2014/main" id="{0296E6D6-EC20-A9E1-2BF1-2DD80DA94C5B}"/>
              </a:ext>
            </a:extLst>
          </p:cNvPr>
          <p:cNvSpPr txBox="1"/>
          <p:nvPr/>
        </p:nvSpPr>
        <p:spPr>
          <a:xfrm>
            <a:off x="6467119" y="5251385"/>
            <a:ext cx="3321762" cy="1477328"/>
          </a:xfrm>
          <a:prstGeom prst="rect">
            <a:avLst/>
          </a:prstGeom>
          <a:noFill/>
        </p:spPr>
        <p:txBody>
          <a:bodyPr wrap="square" rtlCol="0">
            <a:spAutoFit/>
          </a:bodyPr>
          <a:lstStyle/>
          <a:p>
            <a:pPr algn="just"/>
            <a:r>
              <a:rPr lang="fr-FR" b="1" dirty="0">
                <a:solidFill>
                  <a:srgbClr val="2C3176"/>
                </a:solidFill>
              </a:rPr>
              <a:t>Sur demande</a:t>
            </a:r>
            <a:r>
              <a:rPr lang="fr-FR" dirty="0">
                <a:solidFill>
                  <a:srgbClr val="2C3176"/>
                </a:solidFill>
              </a:rPr>
              <a:t>, pour mettre en valeur plusieurs projets relatifs à une thématique donnée (exemple du webinaire Linguistique et numérique)</a:t>
            </a:r>
          </a:p>
        </p:txBody>
      </p:sp>
      <p:sp>
        <p:nvSpPr>
          <p:cNvPr id="22" name="ZoneTexte 21">
            <a:extLst>
              <a:ext uri="{FF2B5EF4-FFF2-40B4-BE49-F238E27FC236}">
                <a16:creationId xmlns:a16="http://schemas.microsoft.com/office/drawing/2014/main" id="{B0B4BC44-DB62-7366-FC50-103C6E3EC465}"/>
              </a:ext>
            </a:extLst>
          </p:cNvPr>
          <p:cNvSpPr txBox="1"/>
          <p:nvPr/>
        </p:nvSpPr>
        <p:spPr>
          <a:xfrm>
            <a:off x="11207954" y="5251385"/>
            <a:ext cx="3321762" cy="1477328"/>
          </a:xfrm>
          <a:prstGeom prst="rect">
            <a:avLst/>
          </a:prstGeom>
          <a:noFill/>
        </p:spPr>
        <p:txBody>
          <a:bodyPr wrap="square" rtlCol="0">
            <a:spAutoFit/>
          </a:bodyPr>
          <a:lstStyle/>
          <a:p>
            <a:pPr algn="just"/>
            <a:r>
              <a:rPr lang="fr-FR" b="1" dirty="0">
                <a:solidFill>
                  <a:srgbClr val="2C3176"/>
                </a:solidFill>
              </a:rPr>
              <a:t>Sur demande</a:t>
            </a:r>
            <a:r>
              <a:rPr lang="fr-FR" dirty="0">
                <a:solidFill>
                  <a:srgbClr val="2C3176"/>
                </a:solidFill>
              </a:rPr>
              <a:t>, auprès des partenaires/du réseau de l’ANCT (collectivités, BDT, etc.) en soutien à l’essaimage ou la professionnalisation</a:t>
            </a:r>
          </a:p>
        </p:txBody>
      </p:sp>
      <p:sp>
        <p:nvSpPr>
          <p:cNvPr id="23" name="Rectangle 22">
            <a:extLst>
              <a:ext uri="{FF2B5EF4-FFF2-40B4-BE49-F238E27FC236}">
                <a16:creationId xmlns:a16="http://schemas.microsoft.com/office/drawing/2014/main" id="{4F430265-280D-B190-8B07-C7FBF9864B3D}"/>
              </a:ext>
            </a:extLst>
          </p:cNvPr>
          <p:cNvSpPr/>
          <p:nvPr/>
        </p:nvSpPr>
        <p:spPr>
          <a:xfrm>
            <a:off x="15631" y="7453809"/>
            <a:ext cx="16256000" cy="95410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i="1" dirty="0">
                <a:solidFill>
                  <a:srgbClr val="2C3176"/>
                </a:solidFill>
              </a:rPr>
              <a:t>Nous sommes à votre écoute pour l’essaimage, à vous de jouer ! </a:t>
            </a:r>
          </a:p>
        </p:txBody>
      </p:sp>
    </p:spTree>
    <p:extLst>
      <p:ext uri="{BB962C8B-B14F-4D97-AF65-F5344CB8AC3E}">
        <p14:creationId xmlns:p14="http://schemas.microsoft.com/office/powerpoint/2010/main" val="159318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2282039" y="8063221"/>
            <a:ext cx="3973961" cy="1632937"/>
          </a:xfrm>
          <a:custGeom>
            <a:avLst/>
            <a:gdLst/>
            <a:ahLst/>
            <a:cxnLst/>
            <a:rect l="l" t="t" r="r" b="b"/>
            <a:pathLst>
              <a:path w="4470706" h="1837054">
                <a:moveTo>
                  <a:pt x="0" y="0"/>
                </a:moveTo>
                <a:lnTo>
                  <a:pt x="4470706" y="0"/>
                </a:lnTo>
                <a:lnTo>
                  <a:pt x="4470706" y="1837054"/>
                </a:lnTo>
                <a:lnTo>
                  <a:pt x="0" y="1837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4244798" y="419100"/>
            <a:ext cx="7766403" cy="854401"/>
          </a:xfrm>
          <a:prstGeom prst="rect">
            <a:avLst/>
          </a:prstGeom>
        </p:spPr>
        <p:txBody>
          <a:bodyPr wrap="square" lIns="0" tIns="0" rIns="0" bIns="0" rtlCol="0" anchor="t">
            <a:spAutoFit/>
          </a:bodyPr>
          <a:lstStyle/>
          <a:p>
            <a:pPr algn="ctr">
              <a:lnSpc>
                <a:spcPts val="7093"/>
              </a:lnSpc>
            </a:pPr>
            <a:r>
              <a:rPr lang="fr-FR" sz="4400" b="1" dirty="0">
                <a:solidFill>
                  <a:srgbClr val="2A337B"/>
                </a:solidFill>
                <a:latin typeface="Marianne ExtraBold" panose="02000000000000000000" pitchFamily="50" charset="0"/>
              </a:rPr>
              <a:t>Prochaines actualités SoNum</a:t>
            </a:r>
          </a:p>
        </p:txBody>
      </p:sp>
      <p:sp>
        <p:nvSpPr>
          <p:cNvPr id="7" name="Freeform 7"/>
          <p:cNvSpPr/>
          <p:nvPr/>
        </p:nvSpPr>
        <p:spPr>
          <a:xfrm>
            <a:off x="329522" y="457200"/>
            <a:ext cx="2913604" cy="1072206"/>
          </a:xfrm>
          <a:custGeom>
            <a:avLst/>
            <a:gdLst/>
            <a:ahLst/>
            <a:cxnLst/>
            <a:rect l="l" t="t" r="r" b="b"/>
            <a:pathLst>
              <a:path w="3277804" h="1206232">
                <a:moveTo>
                  <a:pt x="0" y="0"/>
                </a:moveTo>
                <a:lnTo>
                  <a:pt x="3277804" y="0"/>
                </a:lnTo>
                <a:lnTo>
                  <a:pt x="3277804" y="1206232"/>
                </a:lnTo>
                <a:lnTo>
                  <a:pt x="0" y="1206232"/>
                </a:lnTo>
                <a:lnTo>
                  <a:pt x="0" y="0"/>
                </a:lnTo>
                <a:close/>
              </a:path>
            </a:pathLst>
          </a:custGeom>
          <a:blipFill>
            <a:blip r:embed="rId5"/>
            <a:stretch>
              <a:fillRect/>
            </a:stretch>
          </a:blipFill>
        </p:spPr>
        <p:txBody>
          <a:bodyPr/>
          <a:lstStyle/>
          <a:p>
            <a:endParaRPr lang="fr-FR"/>
          </a:p>
        </p:txBody>
      </p:sp>
      <p:sp>
        <p:nvSpPr>
          <p:cNvPr id="8" name="Freeform 8"/>
          <p:cNvSpPr/>
          <p:nvPr/>
        </p:nvSpPr>
        <p:spPr>
          <a:xfrm>
            <a:off x="889000" y="2244706"/>
            <a:ext cx="724982" cy="724982"/>
          </a:xfrm>
          <a:custGeom>
            <a:avLst/>
            <a:gdLst/>
            <a:ahLst/>
            <a:cxnLst/>
            <a:rect l="l" t="t" r="r" b="b"/>
            <a:pathLst>
              <a:path w="815605" h="815605">
                <a:moveTo>
                  <a:pt x="0" y="0"/>
                </a:moveTo>
                <a:lnTo>
                  <a:pt x="815605" y="0"/>
                </a:lnTo>
                <a:lnTo>
                  <a:pt x="815605" y="815605"/>
                </a:lnTo>
                <a:lnTo>
                  <a:pt x="0" y="8156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0" name="TextBox 10"/>
          <p:cNvSpPr txBox="1"/>
          <p:nvPr/>
        </p:nvSpPr>
        <p:spPr>
          <a:xfrm>
            <a:off x="832091" y="3200400"/>
            <a:ext cx="15082486" cy="1139223"/>
          </a:xfrm>
          <a:prstGeom prst="rect">
            <a:avLst/>
          </a:prstGeom>
        </p:spPr>
        <p:txBody>
          <a:bodyPr lIns="0" tIns="0" rIns="0" bIns="0" rtlCol="0" anchor="t">
            <a:spAutoFit/>
          </a:bodyPr>
          <a:lstStyle>
            <a:defPPr>
              <a:defRPr lang="fr-FR"/>
            </a:defPPr>
            <a:lvl2pPr marL="441402" lvl="1" indent="-220701">
              <a:lnSpc>
                <a:spcPts val="2862"/>
              </a:lnSpc>
              <a:buFont typeface="Arial"/>
              <a:buChar char="•"/>
              <a:defRPr sz="2500">
                <a:solidFill>
                  <a:srgbClr val="2A337B"/>
                </a:solidFill>
                <a:latin typeface="+mj-lt"/>
              </a:defRPr>
            </a:lvl2pPr>
          </a:lstStyle>
          <a:p>
            <a:pPr lvl="1"/>
            <a:r>
              <a:rPr lang="fr-FR" dirty="0"/>
              <a:t>Jusqu’en avril 2024: construction dans chaque département d’une feuille de route  de l’inclusion numérique </a:t>
            </a:r>
          </a:p>
          <a:p>
            <a:pPr lvl="1"/>
            <a:r>
              <a:rPr lang="fr-FR" dirty="0"/>
              <a:t>Pour participer à la gouvernance territoriale de votre territoire : https://inclusion-numerique.anct.gouv.fr/gouvernance</a:t>
            </a:r>
          </a:p>
        </p:txBody>
      </p:sp>
      <p:sp>
        <p:nvSpPr>
          <p:cNvPr id="11" name="Freeform 11"/>
          <p:cNvSpPr/>
          <p:nvPr/>
        </p:nvSpPr>
        <p:spPr>
          <a:xfrm>
            <a:off x="889000" y="4832519"/>
            <a:ext cx="730081" cy="730081"/>
          </a:xfrm>
          <a:custGeom>
            <a:avLst/>
            <a:gdLst/>
            <a:ahLst/>
            <a:cxnLst/>
            <a:rect l="l" t="t" r="r" b="b"/>
            <a:pathLst>
              <a:path w="821341" h="821341">
                <a:moveTo>
                  <a:pt x="0" y="0"/>
                </a:moveTo>
                <a:lnTo>
                  <a:pt x="821341" y="0"/>
                </a:lnTo>
                <a:lnTo>
                  <a:pt x="821341" y="821342"/>
                </a:lnTo>
                <a:lnTo>
                  <a:pt x="0" y="8213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3" name="TextBox 13"/>
          <p:cNvSpPr txBox="1"/>
          <p:nvPr/>
        </p:nvSpPr>
        <p:spPr>
          <a:xfrm>
            <a:off x="876552" y="5666110"/>
            <a:ext cx="15334158" cy="1115690"/>
          </a:xfrm>
          <a:prstGeom prst="rect">
            <a:avLst/>
          </a:prstGeom>
        </p:spPr>
        <p:txBody>
          <a:bodyPr lIns="0" tIns="0" rIns="0" bIns="0" rtlCol="0" anchor="t">
            <a:spAutoFit/>
          </a:bodyPr>
          <a:lstStyle/>
          <a:p>
            <a:pPr marL="441402" lvl="1" indent="-220701">
              <a:lnSpc>
                <a:spcPts val="2862"/>
              </a:lnSpc>
              <a:buFont typeface="Arial"/>
              <a:buChar char="•"/>
            </a:pPr>
            <a:r>
              <a:rPr lang="en-US" sz="2500" dirty="0">
                <a:solidFill>
                  <a:srgbClr val="2A337B"/>
                </a:solidFill>
                <a:latin typeface="+mj-lt"/>
              </a:rPr>
              <a:t>Chantier 1: Suite d’outils des médiateurs et aidants numériques </a:t>
            </a:r>
          </a:p>
          <a:p>
            <a:pPr marL="441402" lvl="1" indent="-220701">
              <a:lnSpc>
                <a:spcPts val="2862"/>
              </a:lnSpc>
              <a:buFont typeface="Arial"/>
              <a:buChar char="•"/>
            </a:pPr>
            <a:r>
              <a:rPr lang="en-US" sz="2500" dirty="0">
                <a:solidFill>
                  <a:srgbClr val="2A337B"/>
                </a:solidFill>
                <a:latin typeface="+mj-lt"/>
              </a:rPr>
              <a:t>Chantier 2: Suite gestionnaire à destination des préfectures, collectivités, Hubs et coordinateurs à terme </a:t>
            </a:r>
          </a:p>
          <a:p>
            <a:pPr marL="441402" lvl="1" indent="-220701">
              <a:lnSpc>
                <a:spcPts val="2862"/>
              </a:lnSpc>
              <a:buFont typeface="Arial"/>
              <a:buChar char="•"/>
            </a:pPr>
            <a:r>
              <a:rPr lang="en-US" sz="2500" dirty="0">
                <a:solidFill>
                  <a:srgbClr val="2A337B"/>
                </a:solidFill>
                <a:latin typeface="+mj-lt"/>
              </a:rPr>
              <a:t>Chantier 3: Data Space</a:t>
            </a:r>
          </a:p>
        </p:txBody>
      </p:sp>
      <p:sp>
        <p:nvSpPr>
          <p:cNvPr id="14" name="Freeform 14"/>
          <p:cNvSpPr/>
          <p:nvPr/>
        </p:nvSpPr>
        <p:spPr>
          <a:xfrm>
            <a:off x="489351" y="6955869"/>
            <a:ext cx="342740" cy="342740"/>
          </a:xfrm>
          <a:custGeom>
            <a:avLst/>
            <a:gdLst/>
            <a:ahLst/>
            <a:cxnLst/>
            <a:rect l="l" t="t" r="r" b="b"/>
            <a:pathLst>
              <a:path w="385583" h="385583">
                <a:moveTo>
                  <a:pt x="0" y="0"/>
                </a:moveTo>
                <a:lnTo>
                  <a:pt x="385583" y="0"/>
                </a:lnTo>
                <a:lnTo>
                  <a:pt x="385583" y="385583"/>
                </a:lnTo>
                <a:lnTo>
                  <a:pt x="0" y="3855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5" name="Freeform 15"/>
          <p:cNvSpPr/>
          <p:nvPr/>
        </p:nvSpPr>
        <p:spPr>
          <a:xfrm>
            <a:off x="889000" y="7173301"/>
            <a:ext cx="717633" cy="717633"/>
          </a:xfrm>
          <a:custGeom>
            <a:avLst/>
            <a:gdLst/>
            <a:ahLst/>
            <a:cxnLst/>
            <a:rect l="l" t="t" r="r" b="b"/>
            <a:pathLst>
              <a:path w="807337" h="807337">
                <a:moveTo>
                  <a:pt x="0" y="0"/>
                </a:moveTo>
                <a:lnTo>
                  <a:pt x="807337" y="0"/>
                </a:lnTo>
                <a:lnTo>
                  <a:pt x="807337" y="807337"/>
                </a:lnTo>
                <a:lnTo>
                  <a:pt x="0" y="8073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a:p>
        </p:txBody>
      </p:sp>
      <p:sp>
        <p:nvSpPr>
          <p:cNvPr id="17" name="TextBox 17"/>
          <p:cNvSpPr txBox="1"/>
          <p:nvPr/>
        </p:nvSpPr>
        <p:spPr>
          <a:xfrm>
            <a:off x="2920688" y="8102545"/>
            <a:ext cx="6188268" cy="382797"/>
          </a:xfrm>
          <a:prstGeom prst="rect">
            <a:avLst/>
          </a:prstGeom>
        </p:spPr>
        <p:txBody>
          <a:bodyPr lIns="0" tIns="0" rIns="0" bIns="0" rtlCol="0" anchor="t">
            <a:spAutoFit/>
          </a:bodyPr>
          <a:lstStyle/>
          <a:p>
            <a:pPr marL="481447" lvl="1" indent="-240723">
              <a:lnSpc>
                <a:spcPts val="3122"/>
              </a:lnSpc>
              <a:buFont typeface="Arial"/>
              <a:buChar char="•"/>
            </a:pPr>
            <a:r>
              <a:rPr lang="fr-FR" sz="2500" dirty="0">
                <a:solidFill>
                  <a:srgbClr val="2A337B"/>
                </a:solidFill>
                <a:latin typeface="+mj-lt"/>
              </a:rPr>
              <a:t>25 et 26 septembre 2024</a:t>
            </a:r>
          </a:p>
        </p:txBody>
      </p:sp>
      <p:sp>
        <p:nvSpPr>
          <p:cNvPr id="18" name="ZoneTexte 17">
            <a:extLst>
              <a:ext uri="{FF2B5EF4-FFF2-40B4-BE49-F238E27FC236}">
                <a16:creationId xmlns:a16="http://schemas.microsoft.com/office/drawing/2014/main" id="{E0F095CA-70FE-4687-B7DD-DA06C4E43989}"/>
              </a:ext>
            </a:extLst>
          </p:cNvPr>
          <p:cNvSpPr txBox="1"/>
          <p:nvPr/>
        </p:nvSpPr>
        <p:spPr>
          <a:xfrm>
            <a:off x="1879600" y="2133600"/>
            <a:ext cx="12719403" cy="1015663"/>
          </a:xfrm>
          <a:prstGeom prst="rect">
            <a:avLst/>
          </a:prstGeom>
          <a:noFill/>
        </p:spPr>
        <p:txBody>
          <a:bodyPr wrap="square" rtlCol="0">
            <a:spAutoFit/>
          </a:bodyPr>
          <a:lstStyle/>
          <a:p>
            <a:r>
              <a:rPr lang="fr-FR" sz="3000" b="1" dirty="0">
                <a:solidFill>
                  <a:srgbClr val="2C3176"/>
                </a:solidFill>
                <a:latin typeface="Marianne ExtraBold" panose="02000000000000000000" pitchFamily="50" charset="0"/>
              </a:rPr>
              <a:t>Construction des feuilles de route territoriales FNE : il est encore temps de participer ! </a:t>
            </a:r>
          </a:p>
        </p:txBody>
      </p:sp>
      <p:sp>
        <p:nvSpPr>
          <p:cNvPr id="21" name="ZoneTexte 20">
            <a:extLst>
              <a:ext uri="{FF2B5EF4-FFF2-40B4-BE49-F238E27FC236}">
                <a16:creationId xmlns:a16="http://schemas.microsoft.com/office/drawing/2014/main" id="{9745A3D3-F6D7-43DD-9D4E-A813B50830A7}"/>
              </a:ext>
            </a:extLst>
          </p:cNvPr>
          <p:cNvSpPr txBox="1"/>
          <p:nvPr/>
        </p:nvSpPr>
        <p:spPr>
          <a:xfrm>
            <a:off x="1879600" y="4840486"/>
            <a:ext cx="13499848" cy="553998"/>
          </a:xfrm>
          <a:prstGeom prst="rect">
            <a:avLst/>
          </a:prstGeom>
          <a:noFill/>
        </p:spPr>
        <p:txBody>
          <a:bodyPr wrap="square" rtlCol="0">
            <a:spAutoFit/>
          </a:bodyPr>
          <a:lstStyle/>
          <a:p>
            <a:r>
              <a:rPr lang="fr-FR" sz="3000" b="1" dirty="0">
                <a:solidFill>
                  <a:srgbClr val="2C3176"/>
                </a:solidFill>
                <a:latin typeface="Marianne ExtraBold" panose="02000000000000000000" pitchFamily="50" charset="0"/>
              </a:rPr>
              <a:t>Stratégie de convergence des différents outils du programme Société Numérique</a:t>
            </a:r>
          </a:p>
        </p:txBody>
      </p:sp>
      <p:sp>
        <p:nvSpPr>
          <p:cNvPr id="22" name="ZoneTexte 21">
            <a:extLst>
              <a:ext uri="{FF2B5EF4-FFF2-40B4-BE49-F238E27FC236}">
                <a16:creationId xmlns:a16="http://schemas.microsoft.com/office/drawing/2014/main" id="{C07F9E35-4060-4C3A-8244-B451B7265912}"/>
              </a:ext>
            </a:extLst>
          </p:cNvPr>
          <p:cNvSpPr txBox="1"/>
          <p:nvPr/>
        </p:nvSpPr>
        <p:spPr>
          <a:xfrm>
            <a:off x="1992761" y="7218402"/>
            <a:ext cx="10402439" cy="553998"/>
          </a:xfrm>
          <a:prstGeom prst="rect">
            <a:avLst/>
          </a:prstGeom>
          <a:noFill/>
        </p:spPr>
        <p:txBody>
          <a:bodyPr wrap="square" rtlCol="0">
            <a:spAutoFit/>
          </a:bodyPr>
          <a:lstStyle/>
          <a:p>
            <a:r>
              <a:rPr lang="fr-FR" sz="3000" b="1" dirty="0">
                <a:solidFill>
                  <a:srgbClr val="FCCD00"/>
                </a:solidFill>
                <a:latin typeface="Marianne ExtraBold" panose="02000000000000000000" pitchFamily="50" charset="0"/>
              </a:rPr>
              <a:t>Numérique En Commun[s] 2024 à Chambéry </a:t>
            </a:r>
          </a:p>
        </p:txBody>
      </p:sp>
      <p:grpSp>
        <p:nvGrpSpPr>
          <p:cNvPr id="9" name="object 15">
            <a:extLst>
              <a:ext uri="{FF2B5EF4-FFF2-40B4-BE49-F238E27FC236}">
                <a16:creationId xmlns:a16="http://schemas.microsoft.com/office/drawing/2014/main" id="{FB980E34-78D2-0E5E-CC0D-DA04224CD76F}"/>
              </a:ext>
            </a:extLst>
          </p:cNvPr>
          <p:cNvGrpSpPr/>
          <p:nvPr/>
        </p:nvGrpSpPr>
        <p:grpSpPr>
          <a:xfrm rot="5400000">
            <a:off x="14487029" y="419735"/>
            <a:ext cx="1303020" cy="1377950"/>
            <a:chOff x="845064" y="548305"/>
            <a:chExt cx="1303020" cy="1377950"/>
          </a:xfrm>
        </p:grpSpPr>
        <p:sp>
          <p:nvSpPr>
            <p:cNvPr id="12" name="object 16">
              <a:extLst>
                <a:ext uri="{FF2B5EF4-FFF2-40B4-BE49-F238E27FC236}">
                  <a16:creationId xmlns:a16="http://schemas.microsoft.com/office/drawing/2014/main" id="{B997155B-E854-8E48-B99B-C812D8030546}"/>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16" name="object 17">
              <a:extLst>
                <a:ext uri="{FF2B5EF4-FFF2-40B4-BE49-F238E27FC236}">
                  <a16:creationId xmlns:a16="http://schemas.microsoft.com/office/drawing/2014/main" id="{B50A3B88-8197-2074-3FA5-2E9923B3480A}"/>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19" name="Rectangle 18">
            <a:extLst>
              <a:ext uri="{FF2B5EF4-FFF2-40B4-BE49-F238E27FC236}">
                <a16:creationId xmlns:a16="http://schemas.microsoft.com/office/drawing/2014/main" id="{D9FD9797-397B-9285-FDC5-DAB1B7D593F6}"/>
              </a:ext>
            </a:extLst>
          </p:cNvPr>
          <p:cNvSpPr/>
          <p:nvPr/>
        </p:nvSpPr>
        <p:spPr>
          <a:xfrm>
            <a:off x="1041400" y="8003686"/>
            <a:ext cx="2209800" cy="647700"/>
          </a:xfrm>
          <a:prstGeom prst="rect">
            <a:avLst/>
          </a:prstGeom>
          <a:solidFill>
            <a:srgbClr val="5D6DB3"/>
          </a:solidFill>
          <a:ln>
            <a:solidFill>
              <a:srgbClr val="5D6DB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t>Save the date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p:cNvPicPr>
            <a:picLocks noChangeAspect="1"/>
          </p:cNvPicPr>
          <p:nvPr/>
        </p:nvPicPr>
        <p:blipFill>
          <a:blip r:embed="rId2"/>
          <a:stretch/>
        </p:blipFill>
        <p:spPr bwMode="auto">
          <a:xfrm>
            <a:off x="-32229" y="0"/>
            <a:ext cx="13595685" cy="9144000"/>
          </a:xfrm>
          <a:prstGeom prst="rect">
            <a:avLst/>
          </a:prstGeom>
        </p:spPr>
      </p:pic>
      <p:pic>
        <p:nvPicPr>
          <p:cNvPr id="12" name="Image 11">
            <a:extLst>
              <a:ext uri="{FF2B5EF4-FFF2-40B4-BE49-F238E27FC236}">
                <a16:creationId xmlns:a16="http://schemas.microsoft.com/office/drawing/2014/main" id="{6F5377ED-6881-4E8F-9BEA-A5E2BF7351B9}"/>
              </a:ext>
            </a:extLst>
          </p:cNvPr>
          <p:cNvPicPr/>
          <p:nvPr/>
        </p:nvPicPr>
        <p:blipFill>
          <a:blip r:embed="rId3">
            <a:extLst>
              <a:ext uri="{28A0092B-C50C-407E-A947-70E740481C1C}">
                <a14:useLocalDpi xmlns:a14="http://schemas.microsoft.com/office/drawing/2010/main" val="0"/>
              </a:ext>
            </a:extLst>
          </a:blip>
          <a:stretch>
            <a:fillRect/>
          </a:stretch>
        </p:blipFill>
        <p:spPr>
          <a:xfrm>
            <a:off x="13563457" y="2267745"/>
            <a:ext cx="2520188" cy="129082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3157" y="1499659"/>
            <a:ext cx="13921547" cy="941453"/>
          </a:xfrm>
        </p:spPr>
        <p:txBody>
          <a:bodyPr>
            <a:normAutofit/>
          </a:bodyPr>
          <a:lstStyle/>
          <a:p>
            <a:pPr algn="l"/>
            <a:r>
              <a:rPr lang="fr-FR" sz="4267" dirty="0">
                <a:solidFill>
                  <a:srgbClr val="2C3176"/>
                </a:solidFill>
                <a:latin typeface="Marianne" panose="02000000000000000000" pitchFamily="2" charset="0"/>
              </a:rPr>
              <a:t>Focus sur le déploiement de gouvernances locales</a:t>
            </a:r>
          </a:p>
        </p:txBody>
      </p:sp>
      <p:sp>
        <p:nvSpPr>
          <p:cNvPr id="20" name="ZoneTexte 19"/>
          <p:cNvSpPr txBox="1"/>
          <p:nvPr/>
        </p:nvSpPr>
        <p:spPr>
          <a:xfrm>
            <a:off x="-1576136" y="-1443790"/>
            <a:ext cx="155183" cy="446892"/>
          </a:xfrm>
          <a:prstGeom prst="rect">
            <a:avLst/>
          </a:prstGeom>
          <a:noFill/>
        </p:spPr>
        <p:txBody>
          <a:bodyPr wrap="none" lIns="76809" tIns="38405" rIns="76809" bIns="38405" rtlCol="0">
            <a:spAutoFit/>
          </a:bodyPr>
          <a:lstStyle/>
          <a:p>
            <a:endParaRPr lang="fr-FR" sz="2400"/>
          </a:p>
        </p:txBody>
      </p:sp>
      <p:sp>
        <p:nvSpPr>
          <p:cNvPr id="4" name="Espace réservé du contenu 3">
            <a:extLst>
              <a:ext uri="{FF2B5EF4-FFF2-40B4-BE49-F238E27FC236}">
                <a16:creationId xmlns:a16="http://schemas.microsoft.com/office/drawing/2014/main" id="{18767CC0-B151-48A3-9E7C-811916C1DDA7}"/>
              </a:ext>
            </a:extLst>
          </p:cNvPr>
          <p:cNvSpPr>
            <a:spLocks noGrp="1"/>
          </p:cNvSpPr>
          <p:nvPr>
            <p:ph idx="1"/>
          </p:nvPr>
        </p:nvSpPr>
        <p:spPr>
          <a:xfrm>
            <a:off x="812800" y="5820141"/>
            <a:ext cx="14630400" cy="2688297"/>
          </a:xfrm>
        </p:spPr>
        <p:txBody>
          <a:bodyPr wrap="square" lIns="48000" tIns="48000" rIns="48000" bIns="48000">
            <a:noAutofit/>
          </a:bodyPr>
          <a:lstStyle/>
          <a:p>
            <a:r>
              <a:rPr lang="fr-FR" sz="2667" b="1" dirty="0">
                <a:latin typeface="Marianne" panose="02000000000000000000" pitchFamily="2" charset="0"/>
              </a:rPr>
              <a:t>Une mobilisation forte dans des délais contraints </a:t>
            </a:r>
          </a:p>
          <a:p>
            <a:r>
              <a:rPr lang="fr-FR" sz="2133" dirty="0">
                <a:latin typeface="Marianne" panose="02000000000000000000" pitchFamily="2" charset="0"/>
              </a:rPr>
              <a:t>76 départements où au moins une collectivité </a:t>
            </a:r>
            <a:r>
              <a:rPr lang="fr-FR" sz="2133" dirty="0" err="1">
                <a:latin typeface="Marianne" panose="02000000000000000000" pitchFamily="2" charset="0"/>
              </a:rPr>
              <a:t>co-porteuse</a:t>
            </a:r>
            <a:r>
              <a:rPr lang="fr-FR" sz="2133" dirty="0">
                <a:latin typeface="Marianne" panose="02000000000000000000" pitchFamily="2" charset="0"/>
              </a:rPr>
              <a:t> est identifiée.</a:t>
            </a:r>
          </a:p>
          <a:p>
            <a:pPr lvl="1"/>
            <a:r>
              <a:rPr lang="fr-FR" sz="1867" dirty="0">
                <a:latin typeface="Marianne" panose="02000000000000000000" pitchFamily="2" charset="0"/>
              </a:rPr>
              <a:t>27 départements n’ont pas encore identifié à date un co-porteur de la gouvernance locale France Numérique Ensemble.</a:t>
            </a:r>
          </a:p>
          <a:p>
            <a:pPr lvl="1"/>
            <a:r>
              <a:rPr lang="fr-FR" sz="1867" dirty="0">
                <a:latin typeface="Marianne" panose="02000000000000000000" pitchFamily="2" charset="0"/>
              </a:rPr>
              <a:t>17 départements sont en cours de travaux avec entre les préfectures et les co-porteurs pressentis identifiés.</a:t>
            </a:r>
          </a:p>
          <a:p>
            <a:r>
              <a:rPr lang="fr-FR" sz="2133" dirty="0">
                <a:latin typeface="Marianne" panose="02000000000000000000" pitchFamily="2" charset="0"/>
              </a:rPr>
              <a:t>Typologie de porteurs : 63 conseils départementaux, 2 régions potentielles, 5 syndicats mixtes, 7 gouvernances impliquent des EPCI ou métropole co-porteurs</a:t>
            </a:r>
          </a:p>
        </p:txBody>
      </p:sp>
      <p:pic>
        <p:nvPicPr>
          <p:cNvPr id="8" name="Image 7">
            <a:extLst>
              <a:ext uri="{FF2B5EF4-FFF2-40B4-BE49-F238E27FC236}">
                <a16:creationId xmlns:a16="http://schemas.microsoft.com/office/drawing/2014/main" id="{B926C9F0-EBCE-49CA-A4D3-6802F8DAB188}"/>
              </a:ext>
            </a:extLst>
          </p:cNvPr>
          <p:cNvPicPr/>
          <p:nvPr/>
        </p:nvPicPr>
        <p:blipFill>
          <a:blip r:embed="rId2">
            <a:extLst>
              <a:ext uri="{28A0092B-C50C-407E-A947-70E740481C1C}">
                <a14:useLocalDpi xmlns:a14="http://schemas.microsoft.com/office/drawing/2010/main" val="0"/>
              </a:ext>
            </a:extLst>
          </a:blip>
          <a:stretch>
            <a:fillRect/>
          </a:stretch>
        </p:blipFill>
        <p:spPr>
          <a:xfrm>
            <a:off x="3039435" y="208831"/>
            <a:ext cx="2520188" cy="1290828"/>
          </a:xfrm>
          <a:prstGeom prst="rect">
            <a:avLst/>
          </a:prstGeom>
        </p:spPr>
      </p:pic>
      <p:pic>
        <p:nvPicPr>
          <p:cNvPr id="3" name="Image 2">
            <a:extLst>
              <a:ext uri="{FF2B5EF4-FFF2-40B4-BE49-F238E27FC236}">
                <a16:creationId xmlns:a16="http://schemas.microsoft.com/office/drawing/2014/main" id="{C36F9B71-72AF-43DB-995F-B9C13F64D045}"/>
              </a:ext>
            </a:extLst>
          </p:cNvPr>
          <p:cNvPicPr>
            <a:picLocks noChangeAspect="1"/>
          </p:cNvPicPr>
          <p:nvPr/>
        </p:nvPicPr>
        <p:blipFill>
          <a:blip r:embed="rId3"/>
          <a:stretch>
            <a:fillRect/>
          </a:stretch>
        </p:blipFill>
        <p:spPr>
          <a:xfrm>
            <a:off x="3539956" y="2763672"/>
            <a:ext cx="9176088" cy="2576413"/>
          </a:xfrm>
          <a:prstGeom prst="rect">
            <a:avLst/>
          </a:prstGeom>
        </p:spPr>
      </p:pic>
      <p:pic>
        <p:nvPicPr>
          <p:cNvPr id="5" name="Image 4">
            <a:extLst>
              <a:ext uri="{FF2B5EF4-FFF2-40B4-BE49-F238E27FC236}">
                <a16:creationId xmlns:a16="http://schemas.microsoft.com/office/drawing/2014/main" id="{41324E0E-0537-8ACF-7932-FC91AF3AFD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grpSp>
        <p:nvGrpSpPr>
          <p:cNvPr id="6" name="object 15">
            <a:extLst>
              <a:ext uri="{FF2B5EF4-FFF2-40B4-BE49-F238E27FC236}">
                <a16:creationId xmlns:a16="http://schemas.microsoft.com/office/drawing/2014/main" id="{D4398033-61AB-64BB-73F7-130870AC12F2}"/>
              </a:ext>
            </a:extLst>
          </p:cNvPr>
          <p:cNvGrpSpPr/>
          <p:nvPr/>
        </p:nvGrpSpPr>
        <p:grpSpPr>
          <a:xfrm rot="5400000">
            <a:off x="14487029" y="419735"/>
            <a:ext cx="1303020" cy="1377950"/>
            <a:chOff x="845064" y="548305"/>
            <a:chExt cx="1303020" cy="1377950"/>
          </a:xfrm>
        </p:grpSpPr>
        <p:sp>
          <p:nvSpPr>
            <p:cNvPr id="7" name="object 16">
              <a:extLst>
                <a:ext uri="{FF2B5EF4-FFF2-40B4-BE49-F238E27FC236}">
                  <a16:creationId xmlns:a16="http://schemas.microsoft.com/office/drawing/2014/main" id="{7BEEE5C7-3974-631D-56DB-259F290C881B}"/>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9" name="object 17">
              <a:extLst>
                <a:ext uri="{FF2B5EF4-FFF2-40B4-BE49-F238E27FC236}">
                  <a16:creationId xmlns:a16="http://schemas.microsoft.com/office/drawing/2014/main" id="{5C2DEB24-6328-A9E9-C646-99A31E955D3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Tree>
    <p:extLst>
      <p:ext uri="{BB962C8B-B14F-4D97-AF65-F5344CB8AC3E}">
        <p14:creationId xmlns:p14="http://schemas.microsoft.com/office/powerpoint/2010/main" val="101211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object 11"/>
          <p:cNvGrpSpPr/>
          <p:nvPr/>
        </p:nvGrpSpPr>
        <p:grpSpPr>
          <a:xfrm>
            <a:off x="2535821" y="2403126"/>
            <a:ext cx="5914390" cy="4069715"/>
            <a:chOff x="2535821" y="2403126"/>
            <a:chExt cx="5914390"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1" y="4011942"/>
              <a:ext cx="5914390" cy="852169"/>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a:p>
          </p:txBody>
        </p:sp>
      </p:grpSp>
      <p:sp>
        <p:nvSpPr>
          <p:cNvPr id="14" name="object 14"/>
          <p:cNvSpPr txBox="1">
            <a:spLocks noGrp="1"/>
          </p:cNvSpPr>
          <p:nvPr>
            <p:ph type="title"/>
          </p:nvPr>
        </p:nvSpPr>
        <p:spPr>
          <a:xfrm>
            <a:off x="3118132" y="3990581"/>
            <a:ext cx="4916805" cy="767715"/>
          </a:xfrm>
          <a:prstGeom prst="rect">
            <a:avLst/>
          </a:prstGeom>
        </p:spPr>
        <p:txBody>
          <a:bodyPr vert="horz" wrap="square" lIns="0" tIns="14604" rIns="0" bIns="0" rtlCol="0">
            <a:spAutoFit/>
          </a:bodyPr>
          <a:lstStyle/>
          <a:p>
            <a:pPr marL="12700">
              <a:lnSpc>
                <a:spcPct val="100000"/>
              </a:lnSpc>
              <a:spcBef>
                <a:spcPts val="114"/>
              </a:spcBef>
            </a:pPr>
            <a:r>
              <a:rPr lang="fr-FR" sz="4850" spc="310" dirty="0">
                <a:solidFill>
                  <a:srgbClr val="2C3176"/>
                </a:solidFill>
                <a:latin typeface="Marianne" charset="0"/>
                <a:ea typeface="Marianne" charset="0"/>
                <a:cs typeface="Marianne" charset="0"/>
              </a:rPr>
              <a:t>Rétrospective</a:t>
            </a:r>
            <a:endParaRPr sz="4850" dirty="0">
              <a:latin typeface="Marianne" charset="0"/>
              <a:ea typeface="Marianne" charset="0"/>
              <a:cs typeface="Marianne" charset="0"/>
            </a:endParaRP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19" name="object 14"/>
          <p:cNvSpPr txBox="1">
            <a:spLocks/>
          </p:cNvSpPr>
          <p:nvPr/>
        </p:nvSpPr>
        <p:spPr>
          <a:xfrm>
            <a:off x="1041400" y="2976937"/>
            <a:ext cx="1613052"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3800" kern="0" spc="310" dirty="0">
                <a:solidFill>
                  <a:srgbClr val="2C3176"/>
                </a:solidFill>
                <a:latin typeface="Marianne ExtraBold" charset="0"/>
                <a:ea typeface="Marianne ExtraBold" charset="0"/>
                <a:cs typeface="Marianne ExtraBold" charset="0"/>
              </a:rPr>
              <a:t>1.</a:t>
            </a:r>
            <a:endParaRPr lang="fr-FR" sz="13800" kern="0" dirty="0">
              <a:latin typeface="Marianne ExtraBold" charset="0"/>
              <a:ea typeface="Marianne ExtraBold" charset="0"/>
              <a:cs typeface="Marianne ExtraBold"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pic>
        <p:nvPicPr>
          <p:cNvPr id="2" name="Image 1">
            <a:hlinkClick r:id="rId4"/>
            <a:extLst>
              <a:ext uri="{FF2B5EF4-FFF2-40B4-BE49-F238E27FC236}">
                <a16:creationId xmlns:a16="http://schemas.microsoft.com/office/drawing/2014/main" id="{31BF4EA7-C77F-4C06-7202-89967214921F}"/>
              </a:ext>
            </a:extLst>
          </p:cNvPr>
          <p:cNvPicPr>
            <a:picLocks noChangeAspect="1"/>
          </p:cNvPicPr>
          <p:nvPr/>
        </p:nvPicPr>
        <p:blipFill rotWithShape="1">
          <a:blip r:embed="rId5"/>
          <a:srcRect t="2013" b="-1"/>
          <a:stretch/>
        </p:blipFill>
        <p:spPr>
          <a:xfrm>
            <a:off x="9057747" y="2164538"/>
            <a:ext cx="6417450" cy="44197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3157" y="1499659"/>
            <a:ext cx="13921547" cy="941453"/>
          </a:xfrm>
        </p:spPr>
        <p:txBody>
          <a:bodyPr>
            <a:normAutofit/>
          </a:bodyPr>
          <a:lstStyle/>
          <a:p>
            <a:pPr algn="l"/>
            <a:r>
              <a:rPr lang="fr-FR" sz="4267" dirty="0">
                <a:solidFill>
                  <a:srgbClr val="2C3176"/>
                </a:solidFill>
                <a:latin typeface="Marianne" panose="02000000000000000000" pitchFamily="2" charset="0"/>
              </a:rPr>
              <a:t>Focus sur le renforcement de l’outillage</a:t>
            </a:r>
          </a:p>
        </p:txBody>
      </p:sp>
      <p:sp>
        <p:nvSpPr>
          <p:cNvPr id="20" name="ZoneTexte 19"/>
          <p:cNvSpPr txBox="1"/>
          <p:nvPr/>
        </p:nvSpPr>
        <p:spPr>
          <a:xfrm>
            <a:off x="-1576136" y="-1443790"/>
            <a:ext cx="155183" cy="446892"/>
          </a:xfrm>
          <a:prstGeom prst="rect">
            <a:avLst/>
          </a:prstGeom>
          <a:noFill/>
        </p:spPr>
        <p:txBody>
          <a:bodyPr wrap="none" lIns="76809" tIns="38405" rIns="76809" bIns="38405" rtlCol="0">
            <a:spAutoFit/>
          </a:bodyPr>
          <a:lstStyle/>
          <a:p>
            <a:endParaRPr lang="fr-FR" sz="2400"/>
          </a:p>
        </p:txBody>
      </p:sp>
      <p:pic>
        <p:nvPicPr>
          <p:cNvPr id="8" name="Image 7">
            <a:extLst>
              <a:ext uri="{FF2B5EF4-FFF2-40B4-BE49-F238E27FC236}">
                <a16:creationId xmlns:a16="http://schemas.microsoft.com/office/drawing/2014/main" id="{B926C9F0-EBCE-49CA-A4D3-6802F8DAB188}"/>
              </a:ext>
            </a:extLst>
          </p:cNvPr>
          <p:cNvPicPr/>
          <p:nvPr/>
        </p:nvPicPr>
        <p:blipFill>
          <a:blip r:embed="rId2">
            <a:extLst>
              <a:ext uri="{28A0092B-C50C-407E-A947-70E740481C1C}">
                <a14:useLocalDpi xmlns:a14="http://schemas.microsoft.com/office/drawing/2010/main" val="0"/>
              </a:ext>
            </a:extLst>
          </a:blip>
          <a:stretch>
            <a:fillRect/>
          </a:stretch>
        </p:blipFill>
        <p:spPr>
          <a:xfrm>
            <a:off x="3039435" y="208831"/>
            <a:ext cx="2520188" cy="1290828"/>
          </a:xfrm>
          <a:prstGeom prst="rect">
            <a:avLst/>
          </a:prstGeom>
        </p:spPr>
      </p:pic>
      <p:pic>
        <p:nvPicPr>
          <p:cNvPr id="7" name="Image 6">
            <a:extLst>
              <a:ext uri="{FF2B5EF4-FFF2-40B4-BE49-F238E27FC236}">
                <a16:creationId xmlns:a16="http://schemas.microsoft.com/office/drawing/2014/main" id="{1A31B4FF-0E2A-4236-BC31-965A77219D8B}"/>
              </a:ext>
            </a:extLst>
          </p:cNvPr>
          <p:cNvPicPr>
            <a:picLocks noChangeAspect="1"/>
          </p:cNvPicPr>
          <p:nvPr/>
        </p:nvPicPr>
        <p:blipFill>
          <a:blip r:embed="rId3"/>
          <a:stretch>
            <a:fillRect/>
          </a:stretch>
        </p:blipFill>
        <p:spPr>
          <a:xfrm>
            <a:off x="8416033" y="2479581"/>
            <a:ext cx="7386057" cy="4588697"/>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DEB1CED7-92CE-4D00-BAD4-770D19E8AC9C}"/>
              </a:ext>
            </a:extLst>
          </p:cNvPr>
          <p:cNvPicPr>
            <a:picLocks noChangeAspect="1"/>
          </p:cNvPicPr>
          <p:nvPr/>
        </p:nvPicPr>
        <p:blipFill>
          <a:blip r:embed="rId4"/>
          <a:stretch>
            <a:fillRect/>
          </a:stretch>
        </p:blipFill>
        <p:spPr>
          <a:xfrm>
            <a:off x="2079329" y="4275404"/>
            <a:ext cx="7502975" cy="4676297"/>
          </a:xfrm>
          <a:prstGeom prst="rect">
            <a:avLst/>
          </a:prstGeom>
          <a:ln>
            <a:noFill/>
          </a:ln>
          <a:effectLst>
            <a:outerShdw blurRad="292100" dist="139700" dir="2700000" algn="tl" rotWithShape="0">
              <a:srgbClr val="333333">
                <a:alpha val="65000"/>
              </a:srgbClr>
            </a:outerShdw>
          </a:effectLst>
        </p:spPr>
      </p:pic>
      <p:sp>
        <p:nvSpPr>
          <p:cNvPr id="10" name="Espace réservé du texte 9">
            <a:extLst>
              <a:ext uri="{FF2B5EF4-FFF2-40B4-BE49-F238E27FC236}">
                <a16:creationId xmlns:a16="http://schemas.microsoft.com/office/drawing/2014/main" id="{203FBC4B-D965-415C-A471-BF2E2BA6B502}"/>
              </a:ext>
            </a:extLst>
          </p:cNvPr>
          <p:cNvSpPr txBox="1">
            <a:spLocks/>
          </p:cNvSpPr>
          <p:nvPr/>
        </p:nvSpPr>
        <p:spPr bwMode="gray">
          <a:xfrm>
            <a:off x="692750" y="2470516"/>
            <a:ext cx="6811181" cy="431913"/>
          </a:xfrm>
          <a:prstGeom prst="rect">
            <a:avLst/>
          </a:prstGeom>
        </p:spPr>
        <p:txBody>
          <a:bodyPr vert="horz" lIns="0" tIns="0" rIns="0" bIns="0" rtlCol="0" anchor="t" anchorCtr="0">
            <a:noAutofit/>
          </a:bodyPr>
          <a:lstStyle>
            <a:lvl1pPr marL="0" indent="126997" algn="l" defTabSz="1219170" rtl="0" eaLnBrk="1" latinLnBrk="0" hangingPunct="1">
              <a:lnSpc>
                <a:spcPct val="100000"/>
              </a:lnSpc>
              <a:spcBef>
                <a:spcPts val="533"/>
              </a:spcBef>
              <a:spcAft>
                <a:spcPts val="1067"/>
              </a:spcAft>
              <a:buFont typeface="+mj-lt"/>
              <a:buNone/>
              <a:tabLst/>
              <a:defRPr sz="2000" b="1" kern="1200">
                <a:solidFill>
                  <a:schemeClr val="tx1">
                    <a:lumMod val="50000"/>
                    <a:lumOff val="50000"/>
                  </a:schemeClr>
                </a:solidFill>
                <a:latin typeface="Marianne" panose="02000000000000000000" pitchFamily="2" charset="0"/>
                <a:ea typeface="+mn-ea"/>
                <a:cs typeface="+mn-cs"/>
              </a:defRPr>
            </a:lvl1pPr>
            <a:lvl2pPr marL="431989" indent="-191995" algn="l" defTabSz="1219170" rtl="0" eaLnBrk="1" latinLnBrk="0" hangingPunct="1">
              <a:lnSpc>
                <a:spcPct val="100000"/>
              </a:lnSpc>
              <a:spcBef>
                <a:spcPts val="800"/>
              </a:spcBef>
              <a:spcAft>
                <a:spcPts val="1067"/>
              </a:spcAft>
              <a:buSzPct val="100000"/>
              <a:buFont typeface="+mj-lt"/>
              <a:buAutoNum type="alphaLcPeriod"/>
              <a:defRPr sz="1600" kern="1200">
                <a:solidFill>
                  <a:schemeClr val="tx1"/>
                </a:solidFill>
                <a:latin typeface="Marianne" panose="02000000000000000000" pitchFamily="2" charset="0"/>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arianne" panose="02000000000000000000" pitchFamily="2" charset="0"/>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arianne" panose="02000000000000000000" pitchFamily="2" charset="0"/>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arianne" panose="02000000000000000000" pitchFamily="2"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indent="0"/>
            <a:r>
              <a:rPr lang="fr-FR" sz="1867" b="0" dirty="0">
                <a:solidFill>
                  <a:schemeClr val="tx1"/>
                </a:solidFill>
                <a:cs typeface="Arial" panose="020B0604020202020204" pitchFamily="34" charset="0"/>
              </a:rPr>
              <a:t>Le projet  vise à rationnaliser les outils métiers à disposition (Espace Coop, cartographie, RDV Aide Numérique, Aidants </a:t>
            </a:r>
            <a:r>
              <a:rPr lang="fr-FR" sz="1867" b="0" dirty="0" err="1">
                <a:solidFill>
                  <a:schemeClr val="tx1"/>
                </a:solidFill>
                <a:cs typeface="Arial" panose="020B0604020202020204" pitchFamily="34" charset="0"/>
              </a:rPr>
              <a:t>Connect</a:t>
            </a:r>
            <a:r>
              <a:rPr lang="fr-FR" sz="1867" b="0" dirty="0">
                <a:solidFill>
                  <a:schemeClr val="tx1"/>
                </a:solidFill>
                <a:cs typeface="Arial" panose="020B0604020202020204" pitchFamily="34" charset="0"/>
              </a:rPr>
              <a:t>, Les Bases…) au sein d'un espace numérique de travail à destination des médiateurs et aidants numériques.</a:t>
            </a:r>
            <a:endParaRPr lang="fr-FR" sz="1867" b="0" dirty="0">
              <a:solidFill>
                <a:schemeClr val="tx1"/>
              </a:solidFill>
            </a:endParaRPr>
          </a:p>
        </p:txBody>
      </p:sp>
      <p:pic>
        <p:nvPicPr>
          <p:cNvPr id="3" name="Image 2">
            <a:extLst>
              <a:ext uri="{FF2B5EF4-FFF2-40B4-BE49-F238E27FC236}">
                <a16:creationId xmlns:a16="http://schemas.microsoft.com/office/drawing/2014/main" id="{669C110D-0E28-86CC-86BE-229F652E6C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grpSp>
        <p:nvGrpSpPr>
          <p:cNvPr id="4" name="object 15">
            <a:extLst>
              <a:ext uri="{FF2B5EF4-FFF2-40B4-BE49-F238E27FC236}">
                <a16:creationId xmlns:a16="http://schemas.microsoft.com/office/drawing/2014/main" id="{097EE7F6-A0F7-062E-6D8C-F72FB7455EFC}"/>
              </a:ext>
            </a:extLst>
          </p:cNvPr>
          <p:cNvGrpSpPr/>
          <p:nvPr/>
        </p:nvGrpSpPr>
        <p:grpSpPr>
          <a:xfrm rot="5400000">
            <a:off x="14487029" y="419735"/>
            <a:ext cx="1303020" cy="1377950"/>
            <a:chOff x="845064" y="548305"/>
            <a:chExt cx="1303020" cy="1377950"/>
          </a:xfrm>
        </p:grpSpPr>
        <p:sp>
          <p:nvSpPr>
            <p:cNvPr id="5" name="object 16">
              <a:extLst>
                <a:ext uri="{FF2B5EF4-FFF2-40B4-BE49-F238E27FC236}">
                  <a16:creationId xmlns:a16="http://schemas.microsoft.com/office/drawing/2014/main" id="{9395C012-9FAF-27C2-83D5-7DF016570F8A}"/>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6" name="object 17">
              <a:extLst>
                <a:ext uri="{FF2B5EF4-FFF2-40B4-BE49-F238E27FC236}">
                  <a16:creationId xmlns:a16="http://schemas.microsoft.com/office/drawing/2014/main" id="{50733973-EB1F-DD24-3B41-20AE96E0F2A6}"/>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Tree>
    <p:extLst>
      <p:ext uri="{BB962C8B-B14F-4D97-AF65-F5344CB8AC3E}">
        <p14:creationId xmlns:p14="http://schemas.microsoft.com/office/powerpoint/2010/main" val="2621076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3157" y="1499659"/>
            <a:ext cx="14785643" cy="941453"/>
          </a:xfrm>
        </p:spPr>
        <p:txBody>
          <a:bodyPr>
            <a:normAutofit/>
          </a:bodyPr>
          <a:lstStyle/>
          <a:p>
            <a:pPr algn="l"/>
            <a:r>
              <a:rPr lang="fr-FR" sz="4267" dirty="0">
                <a:solidFill>
                  <a:srgbClr val="2C3176"/>
                </a:solidFill>
                <a:latin typeface="Marianne" panose="02000000000000000000" pitchFamily="2" charset="0"/>
              </a:rPr>
              <a:t>Focus sur le renforcement de la filière professionnelle</a:t>
            </a:r>
          </a:p>
        </p:txBody>
      </p:sp>
      <p:sp>
        <p:nvSpPr>
          <p:cNvPr id="20" name="ZoneTexte 19"/>
          <p:cNvSpPr txBox="1"/>
          <p:nvPr/>
        </p:nvSpPr>
        <p:spPr>
          <a:xfrm>
            <a:off x="-1576136" y="-1443790"/>
            <a:ext cx="155183" cy="446892"/>
          </a:xfrm>
          <a:prstGeom prst="rect">
            <a:avLst/>
          </a:prstGeom>
          <a:noFill/>
        </p:spPr>
        <p:txBody>
          <a:bodyPr wrap="none" lIns="76809" tIns="38405" rIns="76809" bIns="38405" rtlCol="0">
            <a:spAutoFit/>
          </a:bodyPr>
          <a:lstStyle/>
          <a:p>
            <a:endParaRPr lang="fr-FR" sz="2400"/>
          </a:p>
        </p:txBody>
      </p:sp>
      <p:pic>
        <p:nvPicPr>
          <p:cNvPr id="8" name="Image 7">
            <a:extLst>
              <a:ext uri="{FF2B5EF4-FFF2-40B4-BE49-F238E27FC236}">
                <a16:creationId xmlns:a16="http://schemas.microsoft.com/office/drawing/2014/main" id="{B926C9F0-EBCE-49CA-A4D3-6802F8DAB188}"/>
              </a:ext>
            </a:extLst>
          </p:cNvPr>
          <p:cNvPicPr/>
          <p:nvPr/>
        </p:nvPicPr>
        <p:blipFill>
          <a:blip r:embed="rId2">
            <a:extLst>
              <a:ext uri="{28A0092B-C50C-407E-A947-70E740481C1C}">
                <a14:useLocalDpi xmlns:a14="http://schemas.microsoft.com/office/drawing/2010/main" val="0"/>
              </a:ext>
            </a:extLst>
          </a:blip>
          <a:stretch>
            <a:fillRect/>
          </a:stretch>
        </p:blipFill>
        <p:spPr>
          <a:xfrm>
            <a:off x="3039435" y="208831"/>
            <a:ext cx="2520188" cy="1290828"/>
          </a:xfrm>
          <a:prstGeom prst="rect">
            <a:avLst/>
          </a:prstGeom>
        </p:spPr>
      </p:pic>
      <p:sp>
        <p:nvSpPr>
          <p:cNvPr id="11" name="Espace réservé du contenu 3">
            <a:extLst>
              <a:ext uri="{FF2B5EF4-FFF2-40B4-BE49-F238E27FC236}">
                <a16:creationId xmlns:a16="http://schemas.microsoft.com/office/drawing/2014/main" id="{5D60E249-B835-49F2-96FC-9DFFC426D9A3}"/>
              </a:ext>
            </a:extLst>
          </p:cNvPr>
          <p:cNvSpPr>
            <a:spLocks noGrp="1"/>
          </p:cNvSpPr>
          <p:nvPr>
            <p:ph idx="1"/>
          </p:nvPr>
        </p:nvSpPr>
        <p:spPr>
          <a:xfrm>
            <a:off x="812800" y="2747799"/>
            <a:ext cx="14996053" cy="1498600"/>
          </a:xfrm>
        </p:spPr>
        <p:txBody>
          <a:bodyPr wrap="square" lIns="48000" tIns="48000" rIns="48000" bIns="48000">
            <a:noAutofit/>
          </a:bodyPr>
          <a:lstStyle/>
          <a:p>
            <a:r>
              <a:rPr lang="fr-FR" sz="2667" b="1" dirty="0">
                <a:latin typeface="Marianne" panose="02000000000000000000" pitchFamily="2" charset="0"/>
              </a:rPr>
              <a:t>Formation initiale et continue des conseillers numériques</a:t>
            </a:r>
          </a:p>
          <a:p>
            <a:r>
              <a:rPr lang="fr-FR" sz="2133" dirty="0">
                <a:latin typeface="Marianne" panose="02000000000000000000" pitchFamily="2" charset="0"/>
              </a:rPr>
              <a:t>Poursuite de l’effort de financement de la formation des médiateurs numérique en investissant près de 25 millions d’euros dans leur formation initiale et continue.</a:t>
            </a:r>
          </a:p>
        </p:txBody>
      </p:sp>
      <p:pic>
        <p:nvPicPr>
          <p:cNvPr id="3" name="Image 2">
            <a:extLst>
              <a:ext uri="{FF2B5EF4-FFF2-40B4-BE49-F238E27FC236}">
                <a16:creationId xmlns:a16="http://schemas.microsoft.com/office/drawing/2014/main" id="{B061AFE7-40C7-4050-9774-53C60636A8A7}"/>
              </a:ext>
            </a:extLst>
          </p:cNvPr>
          <p:cNvPicPr>
            <a:picLocks noChangeAspect="1"/>
          </p:cNvPicPr>
          <p:nvPr/>
        </p:nvPicPr>
        <p:blipFill rotWithShape="1">
          <a:blip r:embed="rId3"/>
          <a:srcRect l="4225"/>
          <a:stretch/>
        </p:blipFill>
        <p:spPr>
          <a:xfrm>
            <a:off x="447147" y="4283969"/>
            <a:ext cx="9122568" cy="1689100"/>
          </a:xfrm>
          <a:prstGeom prst="rect">
            <a:avLst/>
          </a:prstGeom>
          <a:effectLst>
            <a:outerShdw blurRad="50800" dist="38100" dir="2700000" algn="tl" rotWithShape="0">
              <a:prstClr val="black">
                <a:alpha val="40000"/>
              </a:prstClr>
            </a:outerShdw>
          </a:effectLst>
        </p:spPr>
      </p:pic>
      <p:pic>
        <p:nvPicPr>
          <p:cNvPr id="4" name="Image 3">
            <a:extLst>
              <a:ext uri="{FF2B5EF4-FFF2-40B4-BE49-F238E27FC236}">
                <a16:creationId xmlns:a16="http://schemas.microsoft.com/office/drawing/2014/main" id="{03315CA6-09FE-407E-9829-36301C1F0486}"/>
              </a:ext>
            </a:extLst>
          </p:cNvPr>
          <p:cNvPicPr>
            <a:picLocks noChangeAspect="1"/>
          </p:cNvPicPr>
          <p:nvPr/>
        </p:nvPicPr>
        <p:blipFill>
          <a:blip r:embed="rId4"/>
          <a:stretch>
            <a:fillRect/>
          </a:stretch>
        </p:blipFill>
        <p:spPr>
          <a:xfrm>
            <a:off x="6303798" y="5473665"/>
            <a:ext cx="8267700" cy="1498600"/>
          </a:xfrm>
          <a:prstGeom prst="rect">
            <a:avLst/>
          </a:prstGeom>
        </p:spPr>
      </p:pic>
      <p:sp>
        <p:nvSpPr>
          <p:cNvPr id="12" name="Espace réservé du contenu 3">
            <a:extLst>
              <a:ext uri="{FF2B5EF4-FFF2-40B4-BE49-F238E27FC236}">
                <a16:creationId xmlns:a16="http://schemas.microsoft.com/office/drawing/2014/main" id="{C7C0BEBB-F728-4FA6-AC1A-2A0CCAF26F49}"/>
              </a:ext>
            </a:extLst>
          </p:cNvPr>
          <p:cNvSpPr txBox="1">
            <a:spLocks/>
          </p:cNvSpPr>
          <p:nvPr/>
        </p:nvSpPr>
        <p:spPr>
          <a:xfrm>
            <a:off x="812800" y="7200335"/>
            <a:ext cx="14996053" cy="1498600"/>
          </a:xfrm>
          <a:prstGeom prst="rect">
            <a:avLst/>
          </a:prstGeom>
        </p:spPr>
        <p:txBody>
          <a:bodyPr vert="horz" lIns="48000" tIns="48000" rIns="48000" bIns="48000" rtlCol="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667" b="1" dirty="0">
                <a:latin typeface="Marianne" panose="02000000000000000000" pitchFamily="2" charset="0"/>
              </a:rPr>
              <a:t>EDEC Uniformation, Ministère du Travail, ANCT</a:t>
            </a:r>
          </a:p>
          <a:p>
            <a:r>
              <a:rPr lang="fr-FR" sz="2133" dirty="0">
                <a:latin typeface="Marianne" panose="02000000000000000000" pitchFamily="2" charset="0"/>
              </a:rPr>
              <a:t>Cartographie des métiers et des compétences ; suggestion de refonte des titres et certifications</a:t>
            </a:r>
          </a:p>
        </p:txBody>
      </p:sp>
      <p:pic>
        <p:nvPicPr>
          <p:cNvPr id="5" name="Image 4">
            <a:extLst>
              <a:ext uri="{FF2B5EF4-FFF2-40B4-BE49-F238E27FC236}">
                <a16:creationId xmlns:a16="http://schemas.microsoft.com/office/drawing/2014/main" id="{A34A377D-07AC-504B-CAEA-BCDF0B4384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grpSp>
        <p:nvGrpSpPr>
          <p:cNvPr id="6" name="object 15">
            <a:extLst>
              <a:ext uri="{FF2B5EF4-FFF2-40B4-BE49-F238E27FC236}">
                <a16:creationId xmlns:a16="http://schemas.microsoft.com/office/drawing/2014/main" id="{D38C8CDC-C6EE-6657-E0DA-2CD9E676FB9C}"/>
              </a:ext>
            </a:extLst>
          </p:cNvPr>
          <p:cNvGrpSpPr/>
          <p:nvPr/>
        </p:nvGrpSpPr>
        <p:grpSpPr>
          <a:xfrm rot="5400000">
            <a:off x="14487029" y="419735"/>
            <a:ext cx="1303020" cy="1377950"/>
            <a:chOff x="845064" y="548305"/>
            <a:chExt cx="1303020" cy="1377950"/>
          </a:xfrm>
        </p:grpSpPr>
        <p:sp>
          <p:nvSpPr>
            <p:cNvPr id="7" name="object 16">
              <a:extLst>
                <a:ext uri="{FF2B5EF4-FFF2-40B4-BE49-F238E27FC236}">
                  <a16:creationId xmlns:a16="http://schemas.microsoft.com/office/drawing/2014/main" id="{AFDB404B-D8F0-B229-4D7C-1239BF7BFAAF}"/>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9" name="object 17">
              <a:extLst>
                <a:ext uri="{FF2B5EF4-FFF2-40B4-BE49-F238E27FC236}">
                  <a16:creationId xmlns:a16="http://schemas.microsoft.com/office/drawing/2014/main" id="{832C5E5A-4D17-C9A8-44D3-8DF0EE91B103}"/>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Tree>
    <p:extLst>
      <p:ext uri="{BB962C8B-B14F-4D97-AF65-F5344CB8AC3E}">
        <p14:creationId xmlns:p14="http://schemas.microsoft.com/office/powerpoint/2010/main" val="968158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3157" y="1499659"/>
            <a:ext cx="13921547" cy="941453"/>
          </a:xfrm>
        </p:spPr>
        <p:txBody>
          <a:bodyPr>
            <a:normAutofit/>
          </a:bodyPr>
          <a:lstStyle/>
          <a:p>
            <a:pPr algn="l"/>
            <a:r>
              <a:rPr lang="fr-FR" sz="4267" dirty="0">
                <a:solidFill>
                  <a:srgbClr val="2C3176"/>
                </a:solidFill>
                <a:latin typeface="Marianne" panose="02000000000000000000" pitchFamily="2" charset="0"/>
              </a:rPr>
              <a:t>Focus sur l’espace de données</a:t>
            </a:r>
          </a:p>
        </p:txBody>
      </p:sp>
      <p:sp>
        <p:nvSpPr>
          <p:cNvPr id="20" name="ZoneTexte 19"/>
          <p:cNvSpPr txBox="1"/>
          <p:nvPr/>
        </p:nvSpPr>
        <p:spPr>
          <a:xfrm>
            <a:off x="-1576136" y="-1443790"/>
            <a:ext cx="155183" cy="446892"/>
          </a:xfrm>
          <a:prstGeom prst="rect">
            <a:avLst/>
          </a:prstGeom>
          <a:noFill/>
        </p:spPr>
        <p:txBody>
          <a:bodyPr wrap="none" lIns="76809" tIns="38405" rIns="76809" bIns="38405" rtlCol="0">
            <a:spAutoFit/>
          </a:bodyPr>
          <a:lstStyle/>
          <a:p>
            <a:endParaRPr lang="fr-FR" sz="2400"/>
          </a:p>
        </p:txBody>
      </p:sp>
      <p:pic>
        <p:nvPicPr>
          <p:cNvPr id="8" name="Image 7">
            <a:extLst>
              <a:ext uri="{FF2B5EF4-FFF2-40B4-BE49-F238E27FC236}">
                <a16:creationId xmlns:a16="http://schemas.microsoft.com/office/drawing/2014/main" id="{B926C9F0-EBCE-49CA-A4D3-6802F8DAB188}"/>
              </a:ext>
            </a:extLst>
          </p:cNvPr>
          <p:cNvPicPr/>
          <p:nvPr/>
        </p:nvPicPr>
        <p:blipFill>
          <a:blip r:embed="rId2">
            <a:extLst>
              <a:ext uri="{28A0092B-C50C-407E-A947-70E740481C1C}">
                <a14:useLocalDpi xmlns:a14="http://schemas.microsoft.com/office/drawing/2010/main" val="0"/>
              </a:ext>
            </a:extLst>
          </a:blip>
          <a:stretch>
            <a:fillRect/>
          </a:stretch>
        </p:blipFill>
        <p:spPr>
          <a:xfrm>
            <a:off x="3039435" y="208831"/>
            <a:ext cx="2520188" cy="1290828"/>
          </a:xfrm>
          <a:prstGeom prst="rect">
            <a:avLst/>
          </a:prstGeom>
        </p:spPr>
      </p:pic>
      <p:sp>
        <p:nvSpPr>
          <p:cNvPr id="10" name="Espace réservé du texte 9">
            <a:extLst>
              <a:ext uri="{FF2B5EF4-FFF2-40B4-BE49-F238E27FC236}">
                <a16:creationId xmlns:a16="http://schemas.microsoft.com/office/drawing/2014/main" id="{203FBC4B-D965-415C-A471-BF2E2BA6B502}"/>
              </a:ext>
            </a:extLst>
          </p:cNvPr>
          <p:cNvSpPr txBox="1">
            <a:spLocks/>
          </p:cNvSpPr>
          <p:nvPr/>
        </p:nvSpPr>
        <p:spPr bwMode="gray">
          <a:xfrm>
            <a:off x="692750" y="2470515"/>
            <a:ext cx="6811181" cy="2485528"/>
          </a:xfrm>
          <a:prstGeom prst="rect">
            <a:avLst/>
          </a:prstGeom>
        </p:spPr>
        <p:txBody>
          <a:bodyPr vert="horz" lIns="0" tIns="0" rIns="0" bIns="0" rtlCol="0" anchor="t" anchorCtr="0">
            <a:noAutofit/>
          </a:bodyPr>
          <a:lstStyle>
            <a:lvl1pPr marL="0" indent="126997" algn="l" defTabSz="1219170" rtl="0" eaLnBrk="1" latinLnBrk="0" hangingPunct="1">
              <a:lnSpc>
                <a:spcPct val="100000"/>
              </a:lnSpc>
              <a:spcBef>
                <a:spcPts val="533"/>
              </a:spcBef>
              <a:spcAft>
                <a:spcPts val="1067"/>
              </a:spcAft>
              <a:buFont typeface="+mj-lt"/>
              <a:buNone/>
              <a:tabLst/>
              <a:defRPr sz="2000" b="1" kern="1200">
                <a:solidFill>
                  <a:schemeClr val="tx1">
                    <a:lumMod val="50000"/>
                    <a:lumOff val="50000"/>
                  </a:schemeClr>
                </a:solidFill>
                <a:latin typeface="Marianne" panose="02000000000000000000" pitchFamily="2" charset="0"/>
                <a:ea typeface="+mn-ea"/>
                <a:cs typeface="+mn-cs"/>
              </a:defRPr>
            </a:lvl1pPr>
            <a:lvl2pPr marL="431989" indent="-191995" algn="l" defTabSz="1219170" rtl="0" eaLnBrk="1" latinLnBrk="0" hangingPunct="1">
              <a:lnSpc>
                <a:spcPct val="100000"/>
              </a:lnSpc>
              <a:spcBef>
                <a:spcPts val="800"/>
              </a:spcBef>
              <a:spcAft>
                <a:spcPts val="1067"/>
              </a:spcAft>
              <a:buSzPct val="100000"/>
              <a:buFont typeface="+mj-lt"/>
              <a:buAutoNum type="alphaLcPeriod"/>
              <a:defRPr sz="1600" kern="1200">
                <a:solidFill>
                  <a:schemeClr val="tx1"/>
                </a:solidFill>
                <a:latin typeface="Marianne" panose="02000000000000000000" pitchFamily="2" charset="0"/>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arianne" panose="02000000000000000000" pitchFamily="2" charset="0"/>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arianne" panose="02000000000000000000" pitchFamily="2" charset="0"/>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arianne" panose="02000000000000000000" pitchFamily="2"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indent="0"/>
            <a:r>
              <a:rPr lang="fr-FR" sz="2133" b="0" dirty="0">
                <a:solidFill>
                  <a:schemeClr val="tx1"/>
                </a:solidFill>
                <a:cs typeface="Arial" panose="020B0604020202020204" pitchFamily="34" charset="0"/>
              </a:rPr>
              <a:t>Ce « Data </a:t>
            </a:r>
            <a:r>
              <a:rPr lang="fr-FR" sz="2133" b="0" dirty="0" err="1">
                <a:solidFill>
                  <a:schemeClr val="tx1"/>
                </a:solidFill>
                <a:cs typeface="Arial" panose="020B0604020202020204" pitchFamily="34" charset="0"/>
              </a:rPr>
              <a:t>space</a:t>
            </a:r>
            <a:r>
              <a:rPr lang="fr-FR" sz="2133" b="0" dirty="0">
                <a:solidFill>
                  <a:schemeClr val="tx1"/>
                </a:solidFill>
                <a:cs typeface="Arial" panose="020B0604020202020204" pitchFamily="34" charset="0"/>
              </a:rPr>
              <a:t> » vise à réunir les jeux de données publics et privés autour de l'inclusion numérique dans un même espace de stockage et indexer des outils de visualisation et d’analyse.</a:t>
            </a:r>
          </a:p>
          <a:p>
            <a:pPr indent="0"/>
            <a:r>
              <a:rPr lang="fr-FR" sz="2133" b="0" dirty="0">
                <a:solidFill>
                  <a:schemeClr val="tx1"/>
                </a:solidFill>
                <a:cs typeface="Arial" panose="020B0604020202020204" pitchFamily="34" charset="0"/>
              </a:rPr>
              <a:t>L’Observatoire des compétences numériques mené par PIX s’inscrit dans ce chantier. </a:t>
            </a:r>
          </a:p>
        </p:txBody>
      </p:sp>
      <p:pic>
        <p:nvPicPr>
          <p:cNvPr id="11" name="Image 10">
            <a:extLst>
              <a:ext uri="{FF2B5EF4-FFF2-40B4-BE49-F238E27FC236}">
                <a16:creationId xmlns:a16="http://schemas.microsoft.com/office/drawing/2014/main" id="{D08D02AD-2C09-4851-83D8-F9B8ACEF1F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237"/>
          <a:stretch/>
        </p:blipFill>
        <p:spPr>
          <a:xfrm>
            <a:off x="8714884" y="2306423"/>
            <a:ext cx="5977009" cy="6720747"/>
          </a:xfrm>
          <a:prstGeom prst="rect">
            <a:avLst/>
          </a:prstGeom>
          <a:ln>
            <a:noFill/>
          </a:ln>
          <a:effectLst>
            <a:outerShdw blurRad="292100" dist="139700" dir="2700000" algn="tl" rotWithShape="0">
              <a:srgbClr val="333333">
                <a:alpha val="65000"/>
              </a:srgbClr>
            </a:outerShdw>
          </a:effectLst>
        </p:spPr>
      </p:pic>
      <p:pic>
        <p:nvPicPr>
          <p:cNvPr id="3" name="Image 2">
            <a:extLst>
              <a:ext uri="{FF2B5EF4-FFF2-40B4-BE49-F238E27FC236}">
                <a16:creationId xmlns:a16="http://schemas.microsoft.com/office/drawing/2014/main" id="{8157DD93-98DF-0D54-06AF-20241FF9B5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grpSp>
        <p:nvGrpSpPr>
          <p:cNvPr id="4" name="object 15">
            <a:extLst>
              <a:ext uri="{FF2B5EF4-FFF2-40B4-BE49-F238E27FC236}">
                <a16:creationId xmlns:a16="http://schemas.microsoft.com/office/drawing/2014/main" id="{707F9C0B-A81C-4F8B-F2EB-6B0D1C4ADB9A}"/>
              </a:ext>
            </a:extLst>
          </p:cNvPr>
          <p:cNvGrpSpPr/>
          <p:nvPr/>
        </p:nvGrpSpPr>
        <p:grpSpPr>
          <a:xfrm rot="5400000">
            <a:off x="14487029" y="419735"/>
            <a:ext cx="1303020" cy="1377950"/>
            <a:chOff x="845064" y="548305"/>
            <a:chExt cx="1303020" cy="1377950"/>
          </a:xfrm>
        </p:grpSpPr>
        <p:sp>
          <p:nvSpPr>
            <p:cNvPr id="5" name="object 16">
              <a:extLst>
                <a:ext uri="{FF2B5EF4-FFF2-40B4-BE49-F238E27FC236}">
                  <a16:creationId xmlns:a16="http://schemas.microsoft.com/office/drawing/2014/main" id="{EE539848-0AC8-900E-2037-D06F8F56173E}"/>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6" name="object 17">
              <a:extLst>
                <a:ext uri="{FF2B5EF4-FFF2-40B4-BE49-F238E27FC236}">
                  <a16:creationId xmlns:a16="http://schemas.microsoft.com/office/drawing/2014/main" id="{CF1EF95C-0234-681F-498E-04DB0F232D59}"/>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Tree>
    <p:extLst>
      <p:ext uri="{BB962C8B-B14F-4D97-AF65-F5344CB8AC3E}">
        <p14:creationId xmlns:p14="http://schemas.microsoft.com/office/powerpoint/2010/main" val="4246586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5D6DB3"/>
        </a:solidFill>
        <a:effectLst/>
      </p:bgPr>
    </p:bg>
    <p:spTree>
      <p:nvGrpSpPr>
        <p:cNvPr id="1" name=""/>
        <p:cNvGrpSpPr/>
        <p:nvPr/>
      </p:nvGrpSpPr>
      <p:grpSpPr>
        <a:xfrm>
          <a:off x="0" y="0"/>
          <a:ext cx="0" cy="0"/>
          <a:chOff x="0" y="0"/>
          <a:chExt cx="0" cy="0"/>
        </a:xfrm>
      </p:grpSpPr>
      <p:grpSp>
        <p:nvGrpSpPr>
          <p:cNvPr id="3" name="object 3"/>
          <p:cNvGrpSpPr/>
          <p:nvPr/>
        </p:nvGrpSpPr>
        <p:grpSpPr>
          <a:xfrm>
            <a:off x="8128000" y="622440"/>
            <a:ext cx="7221220" cy="7760970"/>
            <a:chOff x="593142" y="622440"/>
            <a:chExt cx="7221220" cy="7760970"/>
          </a:xfrm>
        </p:grpSpPr>
        <p:sp>
          <p:nvSpPr>
            <p:cNvPr id="4" name="object 4"/>
            <p:cNvSpPr/>
            <p:nvPr/>
          </p:nvSpPr>
          <p:spPr>
            <a:xfrm>
              <a:off x="1096365" y="1139952"/>
              <a:ext cx="6234430" cy="6864350"/>
            </a:xfrm>
            <a:custGeom>
              <a:avLst/>
              <a:gdLst/>
              <a:ahLst/>
              <a:cxnLst/>
              <a:rect l="l" t="t" r="r" b="b"/>
              <a:pathLst>
                <a:path w="6234430" h="6864350">
                  <a:moveTo>
                    <a:pt x="6234010" y="0"/>
                  </a:moveTo>
                  <a:lnTo>
                    <a:pt x="0" y="0"/>
                  </a:lnTo>
                  <a:lnTo>
                    <a:pt x="0" y="6864108"/>
                  </a:lnTo>
                  <a:lnTo>
                    <a:pt x="6234010" y="6864108"/>
                  </a:lnTo>
                  <a:lnTo>
                    <a:pt x="623401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73437" y="721555"/>
              <a:ext cx="1222375" cy="1278890"/>
            </a:xfrm>
            <a:custGeom>
              <a:avLst/>
              <a:gdLst/>
              <a:ahLst/>
              <a:cxnLst/>
              <a:rect l="l" t="t" r="r" b="b"/>
              <a:pathLst>
                <a:path w="1222375" h="1278889">
                  <a:moveTo>
                    <a:pt x="1222260" y="0"/>
                  </a:moveTo>
                  <a:lnTo>
                    <a:pt x="468744" y="48856"/>
                  </a:lnTo>
                  <a:lnTo>
                    <a:pt x="420167" y="54386"/>
                  </a:lnTo>
                  <a:lnTo>
                    <a:pt x="373142" y="64431"/>
                  </a:lnTo>
                  <a:lnTo>
                    <a:pt x="327888" y="78761"/>
                  </a:lnTo>
                  <a:lnTo>
                    <a:pt x="284623" y="97142"/>
                  </a:lnTo>
                  <a:lnTo>
                    <a:pt x="243564" y="119341"/>
                  </a:lnTo>
                  <a:lnTo>
                    <a:pt x="204930" y="145125"/>
                  </a:lnTo>
                  <a:lnTo>
                    <a:pt x="168940" y="174262"/>
                  </a:lnTo>
                  <a:lnTo>
                    <a:pt x="135812" y="206519"/>
                  </a:lnTo>
                  <a:lnTo>
                    <a:pt x="105763" y="241663"/>
                  </a:lnTo>
                  <a:lnTo>
                    <a:pt x="79013" y="279461"/>
                  </a:lnTo>
                  <a:lnTo>
                    <a:pt x="55780" y="319681"/>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06806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93142" y="622440"/>
              <a:ext cx="729615" cy="763270"/>
            </a:xfrm>
            <a:custGeom>
              <a:avLst/>
              <a:gdLst/>
              <a:ahLst/>
              <a:cxnLst/>
              <a:rect l="l" t="t" r="r" b="b"/>
              <a:pathLst>
                <a:path w="729615" h="763269">
                  <a:moveTo>
                    <a:pt x="729068" y="0"/>
                  </a:moveTo>
                  <a:lnTo>
                    <a:pt x="279603" y="29146"/>
                  </a:lnTo>
                  <a:lnTo>
                    <a:pt x="233676" y="35725"/>
                  </a:lnTo>
                  <a:lnTo>
                    <a:pt x="190320" y="48986"/>
                  </a:lnTo>
                  <a:lnTo>
                    <a:pt x="150068" y="68362"/>
                  </a:lnTo>
                  <a:lnTo>
                    <a:pt x="113453" y="93284"/>
                  </a:lnTo>
                  <a:lnTo>
                    <a:pt x="81008" y="123183"/>
                  </a:lnTo>
                  <a:lnTo>
                    <a:pt x="53267" y="157491"/>
                  </a:lnTo>
                  <a:lnTo>
                    <a:pt x="30762" y="195640"/>
                  </a:lnTo>
                  <a:lnTo>
                    <a:pt x="14027" y="237060"/>
                  </a:lnTo>
                  <a:lnTo>
                    <a:pt x="3595" y="281184"/>
                  </a:lnTo>
                  <a:lnTo>
                    <a:pt x="0" y="327444"/>
                  </a:lnTo>
                  <a:lnTo>
                    <a:pt x="0" y="762787"/>
                  </a:lnTo>
                  <a:lnTo>
                    <a:pt x="432346" y="762787"/>
                  </a:lnTo>
                  <a:lnTo>
                    <a:pt x="432346" y="452488"/>
                  </a:lnTo>
                  <a:lnTo>
                    <a:pt x="729068" y="433235"/>
                  </a:lnTo>
                  <a:lnTo>
                    <a:pt x="729068" y="0"/>
                  </a:lnTo>
                  <a:close/>
                </a:path>
              </a:pathLst>
            </a:custGeom>
            <a:solidFill>
              <a:srgbClr val="2C317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487477" y="6995016"/>
              <a:ext cx="1326515" cy="1388110"/>
            </a:xfrm>
            <a:custGeom>
              <a:avLst/>
              <a:gdLst/>
              <a:ahLst/>
              <a:cxnLst/>
              <a:rect l="l" t="t" r="r" b="b"/>
              <a:pathLst>
                <a:path w="1326515" h="1388109">
                  <a:moveTo>
                    <a:pt x="1326464" y="0"/>
                  </a:moveTo>
                  <a:lnTo>
                    <a:pt x="539876" y="0"/>
                  </a:lnTo>
                  <a:lnTo>
                    <a:pt x="539876" y="564540"/>
                  </a:lnTo>
                  <a:lnTo>
                    <a:pt x="0" y="599528"/>
                  </a:lnTo>
                  <a:lnTo>
                    <a:pt x="0" y="1387779"/>
                  </a:lnTo>
                  <a:lnTo>
                    <a:pt x="817727" y="1334693"/>
                  </a:lnTo>
                  <a:lnTo>
                    <a:pt x="864674" y="1329611"/>
                  </a:lnTo>
                  <a:lnTo>
                    <a:pt x="910309" y="1320634"/>
                  </a:lnTo>
                  <a:lnTo>
                    <a:pt x="954467" y="1307939"/>
                  </a:lnTo>
                  <a:lnTo>
                    <a:pt x="996981" y="1291704"/>
                  </a:lnTo>
                  <a:lnTo>
                    <a:pt x="1037685" y="1272106"/>
                  </a:lnTo>
                  <a:lnTo>
                    <a:pt x="1076413" y="1249323"/>
                  </a:lnTo>
                  <a:lnTo>
                    <a:pt x="1112998" y="1223532"/>
                  </a:lnTo>
                  <a:lnTo>
                    <a:pt x="1147274" y="1194910"/>
                  </a:lnTo>
                  <a:lnTo>
                    <a:pt x="1179075" y="1163635"/>
                  </a:lnTo>
                  <a:lnTo>
                    <a:pt x="1208235" y="1129885"/>
                  </a:lnTo>
                  <a:lnTo>
                    <a:pt x="1234587" y="1093836"/>
                  </a:lnTo>
                  <a:lnTo>
                    <a:pt x="1257965" y="1055667"/>
                  </a:lnTo>
                  <a:lnTo>
                    <a:pt x="1278202" y="1015554"/>
                  </a:lnTo>
                  <a:lnTo>
                    <a:pt x="1295133" y="973675"/>
                  </a:lnTo>
                  <a:lnTo>
                    <a:pt x="1308591" y="930207"/>
                  </a:lnTo>
                  <a:lnTo>
                    <a:pt x="1318409" y="885329"/>
                  </a:lnTo>
                  <a:lnTo>
                    <a:pt x="1324422" y="839216"/>
                  </a:lnTo>
                  <a:lnTo>
                    <a:pt x="1326464" y="792048"/>
                  </a:lnTo>
                  <a:lnTo>
                    <a:pt x="1326464" y="0"/>
                  </a:lnTo>
                  <a:close/>
                </a:path>
              </a:pathLst>
            </a:custGeom>
            <a:solidFill>
              <a:srgbClr val="FCCD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txBox="1"/>
          <p:nvPr/>
        </p:nvSpPr>
        <p:spPr>
          <a:xfrm>
            <a:off x="9190545" y="3449860"/>
            <a:ext cx="4846320" cy="4219104"/>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fr-FR" sz="1800" b="0" i="0" u="none" strike="noStrike" kern="1200" cap="none" spc="0" normalizeH="0" baseline="0" noProof="0" dirty="0">
                <a:ln>
                  <a:noFill/>
                </a:ln>
                <a:solidFill>
                  <a:srgbClr val="2C3176"/>
                </a:solidFill>
                <a:effectLst/>
                <a:uLnTx/>
                <a:uFillTx/>
                <a:latin typeface="Marianne Light" panose="02000000000000000000" pitchFamily="50" charset="0"/>
                <a:ea typeface="+mn-ea"/>
                <a:cs typeface="+mn-cs"/>
              </a:rPr>
              <a:t>Le Programme Société Numérique de l'Agence Nationale de la Cohésion des Territoires est un programme d'appui aux collectivités et actrices et acteurs de proximité sur les questions liées au numérique.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fr-FR" sz="1800" b="0" i="0" u="none" strike="noStrike" kern="1200" cap="none" spc="0" normalizeH="0" baseline="0" noProof="0" dirty="0">
              <a:ln>
                <a:noFill/>
              </a:ln>
              <a:solidFill>
                <a:srgbClr val="2C3176"/>
              </a:solidFill>
              <a:effectLst/>
              <a:uLnTx/>
              <a:uFillTx/>
              <a:latin typeface="Marianne Light" panose="02000000000000000000" pitchFamily="50" charset="0"/>
              <a:ea typeface="+mn-ea"/>
              <a:cs typeface="+mn-cs"/>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fr-FR" sz="1800" b="0" i="0" u="none" strike="noStrike" kern="1200" cap="none" spc="0" normalizeH="0" baseline="0" noProof="0" dirty="0">
                <a:ln>
                  <a:noFill/>
                </a:ln>
                <a:solidFill>
                  <a:srgbClr val="2C3176"/>
                </a:solidFill>
                <a:effectLst/>
                <a:uLnTx/>
                <a:uFillTx/>
                <a:latin typeface="Marianne Light" panose="02000000000000000000" pitchFamily="50" charset="0"/>
                <a:ea typeface="+mn-ea"/>
                <a:cs typeface="+mn-cs"/>
              </a:rPr>
              <a:t>Il met en œuvre des dispositifs pour favoriser l'autonomie et la capacité de toutes et tous à saisir les opportunités du numérique.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fr-FR" sz="1800" b="0" i="0" u="none" strike="noStrike" kern="1200" cap="none" spc="0" normalizeH="0" baseline="0" noProof="0" dirty="0">
              <a:ln>
                <a:noFill/>
              </a:ln>
              <a:solidFill>
                <a:srgbClr val="2C3176"/>
              </a:solidFill>
              <a:effectLst/>
              <a:uLnTx/>
              <a:uFillTx/>
              <a:latin typeface="Marianne Light" panose="02000000000000000000" pitchFamily="50" charset="0"/>
              <a:ea typeface="+mn-ea"/>
              <a:cs typeface="+mn-cs"/>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fr-FR" sz="1800" b="0" i="0" u="none" strike="noStrike" kern="1200" cap="none" spc="0" normalizeH="0" baseline="0" noProof="0" dirty="0">
                <a:ln>
                  <a:noFill/>
                </a:ln>
                <a:solidFill>
                  <a:srgbClr val="2C3176"/>
                </a:solidFill>
                <a:effectLst/>
                <a:uLnTx/>
                <a:uFillTx/>
                <a:latin typeface="Marianne Light" panose="02000000000000000000" pitchFamily="50" charset="0"/>
                <a:ea typeface="+mn-ea"/>
                <a:cs typeface="+mn-cs"/>
              </a:rPr>
              <a:t>A ce titre, le Programme Société Numérique pilote le plan national pour l'inclusion numérique du Gouvernement.</a:t>
            </a:r>
            <a:endParaRPr kumimoji="0" sz="1800" b="0" i="0" u="none" strike="noStrike" kern="1200" cap="none" spc="0" normalizeH="0" baseline="0" noProof="0" dirty="0">
              <a:ln>
                <a:noFill/>
              </a:ln>
              <a:solidFill>
                <a:srgbClr val="2C3176"/>
              </a:solidFill>
              <a:effectLst/>
              <a:uLnTx/>
              <a:uFillTx/>
              <a:latin typeface="Marianne Light" panose="02000000000000000000" pitchFamily="50" charset="0"/>
              <a:ea typeface="Marianne Light" charset="0"/>
              <a:cs typeface="Marianne Light" charset="0"/>
            </a:endParaRP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45" y="3004795"/>
            <a:ext cx="4846320" cy="109728"/>
          </a:xfrm>
          <a:prstGeom prst="rect">
            <a:avLst/>
          </a:prstGeom>
        </p:spPr>
      </p:pic>
      <p:grpSp>
        <p:nvGrpSpPr>
          <p:cNvPr id="32" name="Groupe 31">
            <a:extLst>
              <a:ext uri="{FF2B5EF4-FFF2-40B4-BE49-F238E27FC236}">
                <a16:creationId xmlns:a16="http://schemas.microsoft.com/office/drawing/2014/main" id="{D0128359-2B46-4232-BCEC-F6F3AE44186C}"/>
              </a:ext>
            </a:extLst>
          </p:cNvPr>
          <p:cNvGrpSpPr/>
          <p:nvPr/>
        </p:nvGrpSpPr>
        <p:grpSpPr>
          <a:xfrm>
            <a:off x="472725" y="3120794"/>
            <a:ext cx="7655275" cy="2902412"/>
            <a:chOff x="446274" y="3274346"/>
            <a:chExt cx="7655275" cy="2902412"/>
          </a:xfrm>
        </p:grpSpPr>
        <p:sp>
          <p:nvSpPr>
            <p:cNvPr id="29" name="ZoneTexte 28">
              <a:extLst>
                <a:ext uri="{FF2B5EF4-FFF2-40B4-BE49-F238E27FC236}">
                  <a16:creationId xmlns:a16="http://schemas.microsoft.com/office/drawing/2014/main" id="{2B9350A8-0D00-4F3D-9D7F-54914A01259E}"/>
                </a:ext>
              </a:extLst>
            </p:cNvPr>
            <p:cNvSpPr txBox="1"/>
            <p:nvPr/>
          </p:nvSpPr>
          <p:spPr>
            <a:xfrm>
              <a:off x="446274" y="3274346"/>
              <a:ext cx="5523884" cy="92333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2C3176"/>
                  </a:solidFill>
                  <a:effectLst/>
                  <a:uLnTx/>
                  <a:uFillTx/>
                  <a:latin typeface="Marianne" panose="02000000000000000000" pitchFamily="50" charset="0"/>
                  <a:ea typeface="+mn-ea"/>
                  <a:cs typeface="+mn-cs"/>
                </a:rPr>
                <a:t>Ecrire ensemble</a:t>
              </a:r>
            </a:p>
          </p:txBody>
        </p:sp>
        <p:sp>
          <p:nvSpPr>
            <p:cNvPr id="30" name="ZoneTexte 29">
              <a:extLst>
                <a:ext uri="{FF2B5EF4-FFF2-40B4-BE49-F238E27FC236}">
                  <a16:creationId xmlns:a16="http://schemas.microsoft.com/office/drawing/2014/main" id="{CA6B6D3F-7A9B-4666-8662-738F1C14818E}"/>
                </a:ext>
              </a:extLst>
            </p:cNvPr>
            <p:cNvSpPr txBox="1"/>
            <p:nvPr/>
          </p:nvSpPr>
          <p:spPr>
            <a:xfrm>
              <a:off x="907720" y="4267200"/>
              <a:ext cx="7193829" cy="923330"/>
            </a:xfrm>
            <a:prstGeom prst="rect">
              <a:avLst/>
            </a:prstGeom>
            <a:solidFill>
              <a:srgbClr val="06806C"/>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Marianne" panose="02000000000000000000" pitchFamily="50" charset="0"/>
                  <a:ea typeface="+mn-ea"/>
                  <a:cs typeface="+mn-cs"/>
                </a:rPr>
                <a:t>la société numérique</a:t>
              </a:r>
            </a:p>
          </p:txBody>
        </p:sp>
        <p:sp>
          <p:nvSpPr>
            <p:cNvPr id="31" name="ZoneTexte 30">
              <a:extLst>
                <a:ext uri="{FF2B5EF4-FFF2-40B4-BE49-F238E27FC236}">
                  <a16:creationId xmlns:a16="http://schemas.microsoft.com/office/drawing/2014/main" id="{E2EA8CF1-62F4-493A-9DEE-3E675982AB59}"/>
                </a:ext>
              </a:extLst>
            </p:cNvPr>
            <p:cNvSpPr txBox="1"/>
            <p:nvPr/>
          </p:nvSpPr>
          <p:spPr>
            <a:xfrm>
              <a:off x="448746" y="5253428"/>
              <a:ext cx="3730508" cy="923330"/>
            </a:xfrm>
            <a:prstGeom prst="rect">
              <a:avLst/>
            </a:prstGeom>
            <a:solidFill>
              <a:srgbClr val="FCCD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2C3176"/>
                  </a:solidFill>
                  <a:effectLst/>
                  <a:uLnTx/>
                  <a:uFillTx/>
                  <a:latin typeface="Marianne" panose="02000000000000000000" pitchFamily="50" charset="0"/>
                  <a:ea typeface="+mn-ea"/>
                  <a:cs typeface="+mn-cs"/>
                </a:rPr>
                <a:t>de demain</a:t>
              </a:r>
            </a:p>
          </p:txBody>
        </p:sp>
      </p:grpSp>
      <p:pic>
        <p:nvPicPr>
          <p:cNvPr id="35" name="Image 34">
            <a:hlinkClick r:id="rId3"/>
            <a:extLst>
              <a:ext uri="{FF2B5EF4-FFF2-40B4-BE49-F238E27FC236}">
                <a16:creationId xmlns:a16="http://schemas.microsoft.com/office/drawing/2014/main" id="{35EBD9C5-1689-434B-A0F5-F9161B1725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8136" y="1385710"/>
            <a:ext cx="3251137" cy="14232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D6DB3"/>
        </a:solidFill>
        <a:effectLst/>
      </p:bgPr>
    </p:bg>
    <p:spTree>
      <p:nvGrpSpPr>
        <p:cNvPr id="1" name=""/>
        <p:cNvGrpSpPr/>
        <p:nvPr/>
      </p:nvGrpSpPr>
      <p:grpSpPr>
        <a:xfrm>
          <a:off x="0" y="0"/>
          <a:ext cx="0" cy="0"/>
          <a:chOff x="0" y="0"/>
          <a:chExt cx="0" cy="0"/>
        </a:xfrm>
      </p:grpSpPr>
      <p:cxnSp>
        <p:nvCxnSpPr>
          <p:cNvPr id="8" name="Connecteur : en arc 7">
            <a:extLst>
              <a:ext uri="{FF2B5EF4-FFF2-40B4-BE49-F238E27FC236}">
                <a16:creationId xmlns:a16="http://schemas.microsoft.com/office/drawing/2014/main" id="{39ACB1EF-C76F-32B0-A19A-39DE2E979E0E}"/>
              </a:ext>
            </a:extLst>
          </p:cNvPr>
          <p:cNvCxnSpPr>
            <a:cxnSpLocks/>
          </p:cNvCxnSpPr>
          <p:nvPr/>
        </p:nvCxnSpPr>
        <p:spPr>
          <a:xfrm>
            <a:off x="-101600" y="3200400"/>
            <a:ext cx="6629400" cy="3124200"/>
          </a:xfrm>
          <a:prstGeom prst="curvedConnector3">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 en arc 10">
            <a:extLst>
              <a:ext uri="{FF2B5EF4-FFF2-40B4-BE49-F238E27FC236}">
                <a16:creationId xmlns:a16="http://schemas.microsoft.com/office/drawing/2014/main" id="{3167132A-937B-8A08-31C2-705F9AAEADC2}"/>
              </a:ext>
            </a:extLst>
          </p:cNvPr>
          <p:cNvCxnSpPr>
            <a:cxnSpLocks/>
          </p:cNvCxnSpPr>
          <p:nvPr/>
        </p:nvCxnSpPr>
        <p:spPr>
          <a:xfrm flipV="1">
            <a:off x="6451600" y="3276600"/>
            <a:ext cx="6019800" cy="1981200"/>
          </a:xfrm>
          <a:prstGeom prst="curvedConnector3">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 en arc 13">
            <a:extLst>
              <a:ext uri="{FF2B5EF4-FFF2-40B4-BE49-F238E27FC236}">
                <a16:creationId xmlns:a16="http://schemas.microsoft.com/office/drawing/2014/main" id="{2AA1FDA9-16AE-5152-D143-8437CD0B4515}"/>
              </a:ext>
            </a:extLst>
          </p:cNvPr>
          <p:cNvCxnSpPr>
            <a:cxnSpLocks/>
          </p:cNvCxnSpPr>
          <p:nvPr/>
        </p:nvCxnSpPr>
        <p:spPr>
          <a:xfrm>
            <a:off x="12471400" y="3657600"/>
            <a:ext cx="3784600" cy="2362200"/>
          </a:xfrm>
          <a:prstGeom prst="curvedConnector3">
            <a:avLst>
              <a:gd name="adj1" fmla="val 50000"/>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EAA5641-7248-38FC-3C6F-0BA82B46CF5A}"/>
              </a:ext>
            </a:extLst>
          </p:cNvPr>
          <p:cNvSpPr/>
          <p:nvPr/>
        </p:nvSpPr>
        <p:spPr>
          <a:xfrm>
            <a:off x="3098800" y="2952750"/>
            <a:ext cx="10134600" cy="3619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cercle, Graphique, Caractère coloré, graphisme&#10;&#10;Description générée automatiquement">
            <a:hlinkClick r:id="rId3"/>
            <a:extLst>
              <a:ext uri="{FF2B5EF4-FFF2-40B4-BE49-F238E27FC236}">
                <a16:creationId xmlns:a16="http://schemas.microsoft.com/office/drawing/2014/main" id="{3218BE05-4B2F-87AD-2B46-DBFE0583DF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5416" y="4657130"/>
            <a:ext cx="1756196" cy="1756196"/>
          </a:xfrm>
          <a:prstGeom prst="rect">
            <a:avLst/>
          </a:prstGeom>
        </p:spPr>
      </p:pic>
      <p:sp>
        <p:nvSpPr>
          <p:cNvPr id="7" name="ZoneTexte 6">
            <a:extLst>
              <a:ext uri="{FF2B5EF4-FFF2-40B4-BE49-F238E27FC236}">
                <a16:creationId xmlns:a16="http://schemas.microsoft.com/office/drawing/2014/main" id="{B823B2A3-D35B-0FFB-A005-147143DF774D}"/>
              </a:ext>
            </a:extLst>
          </p:cNvPr>
          <p:cNvSpPr txBox="1"/>
          <p:nvPr/>
        </p:nvSpPr>
        <p:spPr>
          <a:xfrm>
            <a:off x="2662628" y="2667000"/>
            <a:ext cx="4122347" cy="923330"/>
          </a:xfrm>
          <a:prstGeom prst="rect">
            <a:avLst/>
          </a:prstGeom>
          <a:solidFill>
            <a:srgbClr val="06806C"/>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5400" b="1" dirty="0">
                <a:solidFill>
                  <a:prstClr val="white"/>
                </a:solidFill>
                <a:latin typeface="Marianne" panose="02000000000000000000" pitchFamily="50" charset="0"/>
              </a:rPr>
              <a:t>Rétrospective</a:t>
            </a:r>
            <a:endParaRPr kumimoji="0" lang="fr-FR" sz="5400" b="1" i="0" u="none" strike="noStrike" kern="1200" cap="none" spc="0" normalizeH="0" baseline="0" noProof="0" dirty="0">
              <a:ln>
                <a:noFill/>
              </a:ln>
              <a:solidFill>
                <a:prstClr val="white"/>
              </a:solidFill>
              <a:effectLst/>
              <a:uLnTx/>
              <a:uFillTx/>
              <a:latin typeface="Marianne" panose="02000000000000000000" pitchFamily="50" charset="0"/>
              <a:ea typeface="+mn-ea"/>
              <a:cs typeface="+mn-cs"/>
            </a:endParaRPr>
          </a:p>
        </p:txBody>
      </p:sp>
      <p:sp>
        <p:nvSpPr>
          <p:cNvPr id="9" name="ZoneTexte 8">
            <a:extLst>
              <a:ext uri="{FF2B5EF4-FFF2-40B4-BE49-F238E27FC236}">
                <a16:creationId xmlns:a16="http://schemas.microsoft.com/office/drawing/2014/main" id="{E0B3A03A-D92C-8F9A-51BE-06028063AB49}"/>
              </a:ext>
            </a:extLst>
          </p:cNvPr>
          <p:cNvSpPr txBox="1"/>
          <p:nvPr/>
        </p:nvSpPr>
        <p:spPr>
          <a:xfrm>
            <a:off x="3443417" y="3662065"/>
            <a:ext cx="4454938" cy="923330"/>
          </a:xfrm>
          <a:prstGeom prst="rect">
            <a:avLst/>
          </a:prstGeom>
          <a:solidFill>
            <a:srgbClr val="FCCD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5400" b="1" dirty="0">
                <a:solidFill>
                  <a:srgbClr val="2C3176"/>
                </a:solidFill>
                <a:latin typeface="Marianne" panose="02000000000000000000" pitchFamily="50" charset="0"/>
              </a:rPr>
              <a:t>à retrouver sur</a:t>
            </a:r>
            <a:endParaRPr kumimoji="0" lang="fr-FR" sz="5400" b="1" i="0" u="none" strike="noStrike" kern="1200" cap="none" spc="0" normalizeH="0" baseline="0" noProof="0" dirty="0">
              <a:ln>
                <a:noFill/>
              </a:ln>
              <a:solidFill>
                <a:srgbClr val="2C3176"/>
              </a:solidFill>
              <a:effectLst/>
              <a:uLnTx/>
              <a:uFillTx/>
              <a:latin typeface="Marianne" panose="02000000000000000000" pitchFamily="50" charset="0"/>
              <a:ea typeface="+mn-ea"/>
              <a:cs typeface="+mn-cs"/>
            </a:endParaRPr>
          </a:p>
        </p:txBody>
      </p:sp>
      <p:sp>
        <p:nvSpPr>
          <p:cNvPr id="13" name="object 15">
            <a:extLst>
              <a:ext uri="{FF2B5EF4-FFF2-40B4-BE49-F238E27FC236}">
                <a16:creationId xmlns:a16="http://schemas.microsoft.com/office/drawing/2014/main" id="{71D36B0A-B8BA-5C90-AD2F-562DE34254F9}"/>
              </a:ext>
            </a:extLst>
          </p:cNvPr>
          <p:cNvSpPr/>
          <p:nvPr/>
        </p:nvSpPr>
        <p:spPr>
          <a:xfrm>
            <a:off x="12851130" y="2587942"/>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2C3176"/>
          </a:solidFill>
        </p:spPr>
        <p:txBody>
          <a:bodyPr wrap="square" lIns="0" tIns="0" rIns="0" bIns="0" rtlCol="0"/>
          <a:lstStyle/>
          <a:p>
            <a:endParaRPr/>
          </a:p>
        </p:txBody>
      </p:sp>
      <p:sp>
        <p:nvSpPr>
          <p:cNvPr id="15" name="object 16">
            <a:extLst>
              <a:ext uri="{FF2B5EF4-FFF2-40B4-BE49-F238E27FC236}">
                <a16:creationId xmlns:a16="http://schemas.microsoft.com/office/drawing/2014/main" id="{569383D3-5109-76D6-33A1-64BBE4E975C7}"/>
              </a:ext>
            </a:extLst>
          </p:cNvPr>
          <p:cNvSpPr/>
          <p:nvPr/>
        </p:nvSpPr>
        <p:spPr>
          <a:xfrm>
            <a:off x="2722393" y="6178837"/>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2C3176"/>
          </a:solidFill>
        </p:spPr>
        <p:txBody>
          <a:bodyPr wrap="square" lIns="0" tIns="0" rIns="0" bIns="0" rtlCol="0"/>
          <a:lstStyle/>
          <a:p>
            <a:endParaRPr/>
          </a:p>
        </p:txBody>
      </p:sp>
      <p:pic>
        <p:nvPicPr>
          <p:cNvPr id="4" name="Image 3" descr="Une image contenant carré, motif, Graphique, capture d’écran&#10;&#10;Description générée automatiquement">
            <a:extLst>
              <a:ext uri="{FF2B5EF4-FFF2-40B4-BE49-F238E27FC236}">
                <a16:creationId xmlns:a16="http://schemas.microsoft.com/office/drawing/2014/main" id="{B82C30BB-97B4-C185-56E1-8D80DB3010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9061" y="3176182"/>
            <a:ext cx="3060293" cy="3524437"/>
          </a:xfrm>
          <a:prstGeom prst="rect">
            <a:avLst/>
          </a:prstGeom>
        </p:spPr>
      </p:pic>
      <p:pic>
        <p:nvPicPr>
          <p:cNvPr id="10" name="Graphique 9" descr="Curseur avec un remplissage uni">
            <a:extLst>
              <a:ext uri="{FF2B5EF4-FFF2-40B4-BE49-F238E27FC236}">
                <a16:creationId xmlns:a16="http://schemas.microsoft.com/office/drawing/2014/main" id="{557A09A1-59A2-C044-F7C8-925BE24E6F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3384" y="5304547"/>
            <a:ext cx="478228" cy="478228"/>
          </a:xfrm>
          <a:prstGeom prst="rect">
            <a:avLst/>
          </a:prstGeom>
        </p:spPr>
      </p:pic>
    </p:spTree>
    <p:extLst>
      <p:ext uri="{BB962C8B-B14F-4D97-AF65-F5344CB8AC3E}">
        <p14:creationId xmlns:p14="http://schemas.microsoft.com/office/powerpoint/2010/main" val="141664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object 11"/>
          <p:cNvGrpSpPr/>
          <p:nvPr/>
        </p:nvGrpSpPr>
        <p:grpSpPr>
          <a:xfrm>
            <a:off x="2535821" y="2403126"/>
            <a:ext cx="5914390" cy="4069715"/>
            <a:chOff x="2535821" y="2403126"/>
            <a:chExt cx="5914390" cy="4069715"/>
          </a:xfrm>
        </p:grpSpPr>
        <p:sp>
          <p:nvSpPr>
            <p:cNvPr id="12" name="object 12"/>
            <p:cNvSpPr/>
            <p:nvPr/>
          </p:nvSpPr>
          <p:spPr>
            <a:xfrm>
              <a:off x="4140942" y="2403126"/>
              <a:ext cx="2703830" cy="4069715"/>
            </a:xfrm>
            <a:custGeom>
              <a:avLst/>
              <a:gdLst/>
              <a:ahLst/>
              <a:cxnLst/>
              <a:rect l="l" t="t" r="r" b="b"/>
              <a:pathLst>
                <a:path w="2703829" h="4069715">
                  <a:moveTo>
                    <a:pt x="1179334" y="0"/>
                  </a:moveTo>
                  <a:lnTo>
                    <a:pt x="0" y="1179372"/>
                  </a:lnTo>
                  <a:lnTo>
                    <a:pt x="846429" y="2025776"/>
                  </a:lnTo>
                  <a:lnTo>
                    <a:pt x="89509" y="2887649"/>
                  </a:lnTo>
                  <a:lnTo>
                    <a:pt x="1271308" y="4069448"/>
                  </a:lnTo>
                  <a:lnTo>
                    <a:pt x="2417838" y="2763862"/>
                  </a:lnTo>
                  <a:lnTo>
                    <a:pt x="2449341" y="2726436"/>
                  </a:lnTo>
                  <a:lnTo>
                    <a:pt x="2478995" y="2688029"/>
                  </a:lnTo>
                  <a:lnTo>
                    <a:pt x="2506802" y="2648701"/>
                  </a:lnTo>
                  <a:lnTo>
                    <a:pt x="2532764" y="2608512"/>
                  </a:lnTo>
                  <a:lnTo>
                    <a:pt x="2556882" y="2567521"/>
                  </a:lnTo>
                  <a:lnTo>
                    <a:pt x="2579159" y="2525788"/>
                  </a:lnTo>
                  <a:lnTo>
                    <a:pt x="2599597" y="2483370"/>
                  </a:lnTo>
                  <a:lnTo>
                    <a:pt x="2618197" y="2440329"/>
                  </a:lnTo>
                  <a:lnTo>
                    <a:pt x="2634961" y="2396724"/>
                  </a:lnTo>
                  <a:lnTo>
                    <a:pt x="2649891" y="2352613"/>
                  </a:lnTo>
                  <a:lnTo>
                    <a:pt x="2662990" y="2308056"/>
                  </a:lnTo>
                  <a:lnTo>
                    <a:pt x="2674259" y="2263112"/>
                  </a:lnTo>
                  <a:lnTo>
                    <a:pt x="2683699" y="2217841"/>
                  </a:lnTo>
                  <a:lnTo>
                    <a:pt x="2691314" y="2172303"/>
                  </a:lnTo>
                  <a:lnTo>
                    <a:pt x="2697104" y="2126555"/>
                  </a:lnTo>
                  <a:lnTo>
                    <a:pt x="2701072" y="2080659"/>
                  </a:lnTo>
                  <a:lnTo>
                    <a:pt x="2703220" y="2034673"/>
                  </a:lnTo>
                  <a:lnTo>
                    <a:pt x="2703549" y="1988656"/>
                  </a:lnTo>
                  <a:lnTo>
                    <a:pt x="2702062" y="1942668"/>
                  </a:lnTo>
                  <a:lnTo>
                    <a:pt x="2698760" y="1896769"/>
                  </a:lnTo>
                  <a:lnTo>
                    <a:pt x="2693645" y="1851016"/>
                  </a:lnTo>
                  <a:lnTo>
                    <a:pt x="2686720" y="1805471"/>
                  </a:lnTo>
                  <a:lnTo>
                    <a:pt x="2677985" y="1760193"/>
                  </a:lnTo>
                  <a:lnTo>
                    <a:pt x="2667444" y="1715239"/>
                  </a:lnTo>
                  <a:lnTo>
                    <a:pt x="2655097" y="1670671"/>
                  </a:lnTo>
                  <a:lnTo>
                    <a:pt x="2640947" y="1626548"/>
                  </a:lnTo>
                  <a:lnTo>
                    <a:pt x="2624996" y="1582927"/>
                  </a:lnTo>
                  <a:lnTo>
                    <a:pt x="2607246" y="1539870"/>
                  </a:lnTo>
                  <a:lnTo>
                    <a:pt x="2587698" y="1497436"/>
                  </a:lnTo>
                  <a:lnTo>
                    <a:pt x="2566354" y="1455683"/>
                  </a:lnTo>
                  <a:lnTo>
                    <a:pt x="2543217" y="1414671"/>
                  </a:lnTo>
                  <a:lnTo>
                    <a:pt x="2518288" y="1374460"/>
                  </a:lnTo>
                  <a:lnTo>
                    <a:pt x="2491570" y="1335108"/>
                  </a:lnTo>
                  <a:lnTo>
                    <a:pt x="2463063" y="1296676"/>
                  </a:lnTo>
                  <a:lnTo>
                    <a:pt x="2432770" y="1259222"/>
                  </a:lnTo>
                  <a:lnTo>
                    <a:pt x="2400694" y="1222806"/>
                  </a:lnTo>
                  <a:lnTo>
                    <a:pt x="2366835" y="1187488"/>
                  </a:lnTo>
                  <a:lnTo>
                    <a:pt x="1179334" y="0"/>
                  </a:lnTo>
                  <a:close/>
                </a:path>
              </a:pathLst>
            </a:custGeom>
            <a:solidFill>
              <a:srgbClr val="2C3176"/>
            </a:solidFill>
          </p:spPr>
          <p:txBody>
            <a:bodyPr wrap="square" lIns="0" tIns="0" rIns="0" bIns="0" rtlCol="0"/>
            <a:lstStyle/>
            <a:p>
              <a:endParaRPr/>
            </a:p>
          </p:txBody>
        </p:sp>
        <p:sp>
          <p:nvSpPr>
            <p:cNvPr id="13" name="object 13"/>
            <p:cNvSpPr/>
            <p:nvPr/>
          </p:nvSpPr>
          <p:spPr>
            <a:xfrm>
              <a:off x="2535821" y="4011942"/>
              <a:ext cx="5914390" cy="852169"/>
            </a:xfrm>
            <a:custGeom>
              <a:avLst/>
              <a:gdLst/>
              <a:ahLst/>
              <a:cxnLst/>
              <a:rect l="l" t="t" r="r" b="b"/>
              <a:pathLst>
                <a:path w="5914390" h="852170">
                  <a:moveTo>
                    <a:pt x="5913882" y="0"/>
                  </a:moveTo>
                  <a:lnTo>
                    <a:pt x="0" y="0"/>
                  </a:lnTo>
                  <a:lnTo>
                    <a:pt x="0" y="851827"/>
                  </a:lnTo>
                  <a:lnTo>
                    <a:pt x="5913882" y="851827"/>
                  </a:lnTo>
                  <a:lnTo>
                    <a:pt x="5913882" y="0"/>
                  </a:lnTo>
                  <a:close/>
                </a:path>
              </a:pathLst>
            </a:custGeom>
            <a:solidFill>
              <a:srgbClr val="FCCD00"/>
            </a:solidFill>
          </p:spPr>
          <p:txBody>
            <a:bodyPr wrap="square" lIns="0" tIns="0" rIns="0" bIns="0" rtlCol="0"/>
            <a:lstStyle/>
            <a:p>
              <a:endParaRPr dirty="0"/>
            </a:p>
          </p:txBody>
        </p:sp>
      </p:grpSp>
      <p:sp>
        <p:nvSpPr>
          <p:cNvPr id="14" name="object 14"/>
          <p:cNvSpPr txBox="1">
            <a:spLocks noGrp="1"/>
          </p:cNvSpPr>
          <p:nvPr>
            <p:ph type="title"/>
          </p:nvPr>
        </p:nvSpPr>
        <p:spPr>
          <a:xfrm>
            <a:off x="3118132" y="3990581"/>
            <a:ext cx="4916805" cy="767715"/>
          </a:xfrm>
          <a:prstGeom prst="rect">
            <a:avLst/>
          </a:prstGeom>
        </p:spPr>
        <p:txBody>
          <a:bodyPr vert="horz" wrap="square" lIns="0" tIns="14604" rIns="0" bIns="0" rtlCol="0">
            <a:spAutoFit/>
          </a:bodyPr>
          <a:lstStyle/>
          <a:p>
            <a:pPr marL="12700">
              <a:lnSpc>
                <a:spcPct val="100000"/>
              </a:lnSpc>
              <a:spcBef>
                <a:spcPts val="114"/>
              </a:spcBef>
            </a:pPr>
            <a:r>
              <a:rPr lang="fr-FR" sz="4850" spc="310" dirty="0">
                <a:solidFill>
                  <a:srgbClr val="2C3176"/>
                </a:solidFill>
                <a:latin typeface="Marianne" charset="0"/>
                <a:ea typeface="Marianne" charset="0"/>
                <a:cs typeface="Marianne" charset="0"/>
              </a:rPr>
              <a:t>Tables rondes</a:t>
            </a:r>
            <a:endParaRPr sz="4850" dirty="0">
              <a:latin typeface="Marianne" charset="0"/>
              <a:ea typeface="Marianne" charset="0"/>
              <a:cs typeface="Marianne" charset="0"/>
            </a:endParaRP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6779035"/>
            <a:ext cx="1277112" cy="1676400"/>
          </a:xfrm>
          <a:prstGeom prst="rect">
            <a:avLst/>
          </a:prstGeom>
        </p:spPr>
      </p:pic>
      <p:sp>
        <p:nvSpPr>
          <p:cNvPr id="15" name="object 15"/>
          <p:cNvSpPr/>
          <p:nvPr/>
        </p:nvSpPr>
        <p:spPr>
          <a:xfrm>
            <a:off x="14710316" y="609837"/>
            <a:ext cx="763270" cy="729615"/>
          </a:xfrm>
          <a:custGeom>
            <a:avLst/>
            <a:gdLst/>
            <a:ahLst/>
            <a:cxnLst/>
            <a:rect l="l" t="t" r="r" b="b"/>
            <a:pathLst>
              <a:path w="763269" h="729615">
                <a:moveTo>
                  <a:pt x="435330" y="0"/>
                </a:moveTo>
                <a:lnTo>
                  <a:pt x="0" y="0"/>
                </a:lnTo>
                <a:lnTo>
                  <a:pt x="0" y="432346"/>
                </a:lnTo>
                <a:lnTo>
                  <a:pt x="310299" y="432346"/>
                </a:lnTo>
                <a:lnTo>
                  <a:pt x="329539" y="729068"/>
                </a:lnTo>
                <a:lnTo>
                  <a:pt x="762787" y="729068"/>
                </a:lnTo>
                <a:lnTo>
                  <a:pt x="733640" y="279615"/>
                </a:lnTo>
                <a:lnTo>
                  <a:pt x="727061" y="233685"/>
                </a:lnTo>
                <a:lnTo>
                  <a:pt x="713799" y="190326"/>
                </a:lnTo>
                <a:lnTo>
                  <a:pt x="694421" y="150072"/>
                </a:lnTo>
                <a:lnTo>
                  <a:pt x="669498" y="113456"/>
                </a:lnTo>
                <a:lnTo>
                  <a:pt x="639597" y="81010"/>
                </a:lnTo>
                <a:lnTo>
                  <a:pt x="605287" y="53268"/>
                </a:lnTo>
                <a:lnTo>
                  <a:pt x="567137" y="30762"/>
                </a:lnTo>
                <a:lnTo>
                  <a:pt x="525715" y="14027"/>
                </a:lnTo>
                <a:lnTo>
                  <a:pt x="481590" y="3595"/>
                </a:lnTo>
                <a:lnTo>
                  <a:pt x="435330" y="0"/>
                </a:lnTo>
                <a:close/>
              </a:path>
            </a:pathLst>
          </a:custGeom>
          <a:solidFill>
            <a:srgbClr val="FCCD00"/>
          </a:solidFill>
        </p:spPr>
        <p:txBody>
          <a:bodyPr wrap="square" lIns="0" tIns="0" rIns="0" bIns="0" rtlCol="0"/>
          <a:lstStyle/>
          <a:p>
            <a:endParaRPr/>
          </a:p>
        </p:txBody>
      </p:sp>
      <p:sp>
        <p:nvSpPr>
          <p:cNvPr id="16" name="object 16"/>
          <p:cNvSpPr/>
          <p:nvPr/>
        </p:nvSpPr>
        <p:spPr>
          <a:xfrm>
            <a:off x="9015671" y="7816955"/>
            <a:ext cx="763270" cy="729615"/>
          </a:xfrm>
          <a:custGeom>
            <a:avLst/>
            <a:gdLst/>
            <a:ahLst/>
            <a:cxnLst/>
            <a:rect l="l" t="t" r="r" b="b"/>
            <a:pathLst>
              <a:path w="763270" h="729615">
                <a:moveTo>
                  <a:pt x="433247" y="0"/>
                </a:moveTo>
                <a:lnTo>
                  <a:pt x="0" y="0"/>
                </a:lnTo>
                <a:lnTo>
                  <a:pt x="29159" y="449453"/>
                </a:lnTo>
                <a:lnTo>
                  <a:pt x="35738" y="495383"/>
                </a:lnTo>
                <a:lnTo>
                  <a:pt x="49000" y="538742"/>
                </a:lnTo>
                <a:lnTo>
                  <a:pt x="68377" y="578996"/>
                </a:lnTo>
                <a:lnTo>
                  <a:pt x="93300" y="615612"/>
                </a:lnTo>
                <a:lnTo>
                  <a:pt x="123201" y="648058"/>
                </a:lnTo>
                <a:lnTo>
                  <a:pt x="157509" y="675800"/>
                </a:lnTo>
                <a:lnTo>
                  <a:pt x="195658" y="698305"/>
                </a:lnTo>
                <a:lnTo>
                  <a:pt x="237078" y="715041"/>
                </a:lnTo>
                <a:lnTo>
                  <a:pt x="281200" y="725473"/>
                </a:lnTo>
                <a:lnTo>
                  <a:pt x="327456" y="729068"/>
                </a:lnTo>
                <a:lnTo>
                  <a:pt x="762812" y="729068"/>
                </a:lnTo>
                <a:lnTo>
                  <a:pt x="762812" y="296722"/>
                </a:lnTo>
                <a:lnTo>
                  <a:pt x="452488" y="296722"/>
                </a:lnTo>
                <a:lnTo>
                  <a:pt x="433247" y="0"/>
                </a:lnTo>
                <a:close/>
              </a:path>
            </a:pathLst>
          </a:custGeom>
          <a:solidFill>
            <a:srgbClr val="06806C"/>
          </a:solidFill>
        </p:spPr>
        <p:txBody>
          <a:bodyPr wrap="square" lIns="0" tIns="0" rIns="0" bIns="0" rtlCol="0"/>
          <a:lstStyle/>
          <a:p>
            <a:endParaRPr/>
          </a:p>
        </p:txBody>
      </p:sp>
      <p:sp>
        <p:nvSpPr>
          <p:cNvPr id="19" name="object 14"/>
          <p:cNvSpPr txBox="1">
            <a:spLocks/>
          </p:cNvSpPr>
          <p:nvPr/>
        </p:nvSpPr>
        <p:spPr>
          <a:xfrm>
            <a:off x="1041400" y="2976937"/>
            <a:ext cx="1613052" cy="2138405"/>
          </a:xfrm>
          <a:prstGeom prst="rect">
            <a:avLst/>
          </a:prstGeom>
        </p:spPr>
        <p:txBody>
          <a:bodyPr vert="horz" wrap="square" lIns="0" tIns="14604" rIns="0" bIns="0" rtlCol="0">
            <a:spAutoFit/>
          </a:bodyPr>
          <a:lstStyle>
            <a:lvl1pPr>
              <a:defRPr sz="18700" b="1" i="0">
                <a:solidFill>
                  <a:srgbClr val="FCCD00"/>
                </a:solidFill>
                <a:latin typeface="Arial"/>
                <a:ea typeface="+mj-ea"/>
                <a:cs typeface="Arial"/>
              </a:defRPr>
            </a:lvl1pPr>
          </a:lstStyle>
          <a:p>
            <a:pPr marL="12700">
              <a:spcBef>
                <a:spcPts val="114"/>
              </a:spcBef>
            </a:pPr>
            <a:r>
              <a:rPr lang="fr-FR" sz="13800" kern="0" spc="310" dirty="0">
                <a:solidFill>
                  <a:srgbClr val="2C3176"/>
                </a:solidFill>
                <a:latin typeface="Marianne ExtraBold" charset="0"/>
                <a:ea typeface="Marianne ExtraBold" charset="0"/>
                <a:cs typeface="Marianne ExtraBold" charset="0"/>
              </a:rPr>
              <a:t>2.</a:t>
            </a:r>
            <a:endParaRPr lang="fr-FR" sz="13800" kern="0" dirty="0">
              <a:latin typeface="Marianne ExtraBold" charset="0"/>
              <a:ea typeface="Marianne ExtraBold" charset="0"/>
              <a:cs typeface="Marianne ExtraBold"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pic>
        <p:nvPicPr>
          <p:cNvPr id="5" name="Image 4">
            <a:extLst>
              <a:ext uri="{FF2B5EF4-FFF2-40B4-BE49-F238E27FC236}">
                <a16:creationId xmlns:a16="http://schemas.microsoft.com/office/drawing/2014/main" id="{F240BD0E-1364-8020-6738-0956A9ACAB3C}"/>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t="11991" b="11991"/>
          <a:stretch/>
        </p:blipFill>
        <p:spPr>
          <a:xfrm>
            <a:off x="9153793" y="2031685"/>
            <a:ext cx="6330870" cy="4812596"/>
          </a:xfrm>
          <a:prstGeom prst="rect">
            <a:avLst/>
          </a:prstGeom>
        </p:spPr>
      </p:pic>
    </p:spTree>
    <p:extLst>
      <p:ext uri="{BB962C8B-B14F-4D97-AF65-F5344CB8AC3E}">
        <p14:creationId xmlns:p14="http://schemas.microsoft.com/office/powerpoint/2010/main" val="282983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6</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FCCD00"/>
            </a:solidFill>
          </p:spPr>
          <p:txBody>
            <a:bodyPr wrap="square" lIns="0" tIns="0" rIns="0" bIns="0" rtlCol="0"/>
            <a:lstStyle/>
            <a:p>
              <a:endParaRPr dirty="0"/>
            </a:p>
          </p:txBody>
        </p:sp>
      </p:grpSp>
      <p:sp>
        <p:nvSpPr>
          <p:cNvPr id="2" name="Rectangle 1">
            <a:extLst>
              <a:ext uri="{FF2B5EF4-FFF2-40B4-BE49-F238E27FC236}">
                <a16:creationId xmlns:a16="http://schemas.microsoft.com/office/drawing/2014/main" id="{4CC3FF4E-8572-BED4-2847-C1BF4D2226FC}"/>
              </a:ext>
            </a:extLst>
          </p:cNvPr>
          <p:cNvSpPr/>
          <p:nvPr/>
        </p:nvSpPr>
        <p:spPr>
          <a:xfrm>
            <a:off x="0" y="0"/>
            <a:ext cx="6604000" cy="9144000"/>
          </a:xfrm>
          <a:prstGeom prst="rect">
            <a:avLst/>
          </a:prstGeom>
          <a:solidFill>
            <a:srgbClr val="5D6DB3"/>
          </a:solidFill>
          <a:ln>
            <a:solidFill>
              <a:srgbClr val="5D6D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7" name="ZoneTexte 6">
            <a:extLst>
              <a:ext uri="{FF2B5EF4-FFF2-40B4-BE49-F238E27FC236}">
                <a16:creationId xmlns:a16="http://schemas.microsoft.com/office/drawing/2014/main" id="{E3D50CB4-53B0-2CAB-85D0-CF7B75E86719}"/>
              </a:ext>
            </a:extLst>
          </p:cNvPr>
          <p:cNvSpPr txBox="1"/>
          <p:nvPr/>
        </p:nvSpPr>
        <p:spPr>
          <a:xfrm>
            <a:off x="544365" y="3910280"/>
            <a:ext cx="5515270" cy="2554545"/>
          </a:xfrm>
          <a:prstGeom prst="rect">
            <a:avLst/>
          </a:prstGeom>
          <a:solidFill>
            <a:schemeClr val="bg1"/>
          </a:solidFill>
        </p:spPr>
        <p:txBody>
          <a:bodyPr wrap="square" rtlCol="0">
            <a:spAutoFit/>
          </a:bodyPr>
          <a:lstStyle/>
          <a:p>
            <a:r>
              <a:rPr lang="fr-FR" sz="4000" b="1" dirty="0">
                <a:solidFill>
                  <a:srgbClr val="2C3176"/>
                </a:solidFill>
              </a:rPr>
              <a:t>Après l’AMI, quelles stratégies de développement pour les projets ?</a:t>
            </a:r>
          </a:p>
        </p:txBody>
      </p:sp>
      <p:sp>
        <p:nvSpPr>
          <p:cNvPr id="8" name="Rectangle 7">
            <a:extLst>
              <a:ext uri="{FF2B5EF4-FFF2-40B4-BE49-F238E27FC236}">
                <a16:creationId xmlns:a16="http://schemas.microsoft.com/office/drawing/2014/main" id="{C55354BA-BA3A-4775-4BF9-C2B9F72B8668}"/>
              </a:ext>
            </a:extLst>
          </p:cNvPr>
          <p:cNvSpPr/>
          <p:nvPr/>
        </p:nvSpPr>
        <p:spPr>
          <a:xfrm>
            <a:off x="0" y="2590800"/>
            <a:ext cx="4851400" cy="609600"/>
          </a:xfrm>
          <a:prstGeom prst="rect">
            <a:avLst/>
          </a:prstGeom>
          <a:solidFill>
            <a:srgbClr val="FCCD00"/>
          </a:solidFill>
          <a:ln>
            <a:solidFill>
              <a:srgbClr val="FCC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b="1" dirty="0"/>
              <a:t>TABLE RONDE N°1</a:t>
            </a:r>
          </a:p>
        </p:txBody>
      </p:sp>
      <p:sp>
        <p:nvSpPr>
          <p:cNvPr id="10" name="ZoneTexte 9">
            <a:extLst>
              <a:ext uri="{FF2B5EF4-FFF2-40B4-BE49-F238E27FC236}">
                <a16:creationId xmlns:a16="http://schemas.microsoft.com/office/drawing/2014/main" id="{BEDBCF15-9D47-0E4A-3844-E21015213F73}"/>
              </a:ext>
            </a:extLst>
          </p:cNvPr>
          <p:cNvSpPr txBox="1"/>
          <p:nvPr/>
        </p:nvSpPr>
        <p:spPr>
          <a:xfrm>
            <a:off x="7289800" y="1371600"/>
            <a:ext cx="5783635" cy="1384995"/>
          </a:xfrm>
          <a:prstGeom prst="rect">
            <a:avLst/>
          </a:prstGeom>
          <a:noFill/>
        </p:spPr>
        <p:txBody>
          <a:bodyPr wrap="none" rtlCol="0">
            <a:spAutoFit/>
          </a:bodyPr>
          <a:lstStyle/>
          <a:p>
            <a:r>
              <a:rPr lang="fr-FR" sz="2800" b="1" i="1" dirty="0">
                <a:solidFill>
                  <a:srgbClr val="2C3176"/>
                </a:solidFill>
              </a:rPr>
              <a:t>Animatrice : </a:t>
            </a:r>
            <a:r>
              <a:rPr lang="fr-FR" sz="2800" dirty="0">
                <a:solidFill>
                  <a:srgbClr val="2C3176"/>
                </a:solidFill>
              </a:rPr>
              <a:t>Charlotte DE VILLENEUVE</a:t>
            </a:r>
            <a:endParaRPr lang="fr-FR" sz="2800" b="1" i="1" dirty="0">
              <a:solidFill>
                <a:srgbClr val="2C3176"/>
              </a:solidFill>
            </a:endParaRPr>
          </a:p>
          <a:p>
            <a:endParaRPr lang="fr-FR" sz="2800" b="1" i="1" dirty="0">
              <a:solidFill>
                <a:srgbClr val="2C3176"/>
              </a:solidFill>
            </a:endParaRPr>
          </a:p>
          <a:p>
            <a:r>
              <a:rPr lang="fr-FR" sz="2800" b="1" i="1" dirty="0">
                <a:solidFill>
                  <a:srgbClr val="2C3176"/>
                </a:solidFill>
              </a:rPr>
              <a:t>Participants : </a:t>
            </a:r>
          </a:p>
        </p:txBody>
      </p:sp>
      <p:sp>
        <p:nvSpPr>
          <p:cNvPr id="6" name="ZoneTexte 5">
            <a:extLst>
              <a:ext uri="{FF2B5EF4-FFF2-40B4-BE49-F238E27FC236}">
                <a16:creationId xmlns:a16="http://schemas.microsoft.com/office/drawing/2014/main" id="{240CD59B-335C-462B-1640-43D16589C1E6}"/>
              </a:ext>
            </a:extLst>
          </p:cNvPr>
          <p:cNvSpPr txBox="1"/>
          <p:nvPr/>
        </p:nvSpPr>
        <p:spPr>
          <a:xfrm>
            <a:off x="9152347" y="4419600"/>
            <a:ext cx="5379543" cy="769441"/>
          </a:xfrm>
          <a:prstGeom prst="rect">
            <a:avLst/>
          </a:prstGeom>
          <a:noFill/>
        </p:spPr>
        <p:txBody>
          <a:bodyPr wrap="square">
            <a:spAutoFit/>
          </a:bodyPr>
          <a:lstStyle/>
          <a:p>
            <a:pPr algn="just"/>
            <a:r>
              <a:rPr lang="fr-FR" sz="2400" b="1" dirty="0">
                <a:solidFill>
                  <a:srgbClr val="2C3176"/>
                </a:solidFill>
              </a:rPr>
              <a:t>Amandine LE POSTEC</a:t>
            </a:r>
          </a:p>
          <a:p>
            <a:pPr algn="just"/>
            <a:r>
              <a:rPr lang="fr-FR" sz="2000" dirty="0">
                <a:solidFill>
                  <a:srgbClr val="2C3176"/>
                </a:solidFill>
              </a:rPr>
              <a:t>Coordinatrice de services Réseau Grain</a:t>
            </a:r>
          </a:p>
        </p:txBody>
      </p:sp>
      <p:sp>
        <p:nvSpPr>
          <p:cNvPr id="11" name="ZoneTexte 10">
            <a:extLst>
              <a:ext uri="{FF2B5EF4-FFF2-40B4-BE49-F238E27FC236}">
                <a16:creationId xmlns:a16="http://schemas.microsoft.com/office/drawing/2014/main" id="{31934867-92CA-86A8-DFA8-E15A66FD0BCB}"/>
              </a:ext>
            </a:extLst>
          </p:cNvPr>
          <p:cNvSpPr txBox="1"/>
          <p:nvPr/>
        </p:nvSpPr>
        <p:spPr>
          <a:xfrm>
            <a:off x="9158846" y="5486400"/>
            <a:ext cx="4650740" cy="769441"/>
          </a:xfrm>
          <a:prstGeom prst="rect">
            <a:avLst/>
          </a:prstGeom>
          <a:noFill/>
        </p:spPr>
        <p:txBody>
          <a:bodyPr wrap="square">
            <a:spAutoFit/>
          </a:bodyPr>
          <a:lstStyle/>
          <a:p>
            <a:pPr algn="just"/>
            <a:r>
              <a:rPr lang="fr-FR" sz="2400" b="1" dirty="0">
                <a:solidFill>
                  <a:srgbClr val="2C3176"/>
                </a:solidFill>
              </a:rPr>
              <a:t>Grégoire PRUDHON</a:t>
            </a:r>
          </a:p>
          <a:p>
            <a:pPr algn="just"/>
            <a:r>
              <a:rPr lang="fr-FR" sz="2000" dirty="0">
                <a:solidFill>
                  <a:srgbClr val="2C3176"/>
                </a:solidFill>
              </a:rPr>
              <a:t>Directeur général Hubikoop</a:t>
            </a:r>
          </a:p>
        </p:txBody>
      </p:sp>
      <p:sp>
        <p:nvSpPr>
          <p:cNvPr id="12" name="ZoneTexte 11">
            <a:extLst>
              <a:ext uri="{FF2B5EF4-FFF2-40B4-BE49-F238E27FC236}">
                <a16:creationId xmlns:a16="http://schemas.microsoft.com/office/drawing/2014/main" id="{83C1BBA4-8320-1E7E-C110-E877D906CDF5}"/>
              </a:ext>
            </a:extLst>
          </p:cNvPr>
          <p:cNvSpPr txBox="1"/>
          <p:nvPr/>
        </p:nvSpPr>
        <p:spPr>
          <a:xfrm>
            <a:off x="9158846" y="6629400"/>
            <a:ext cx="5522354" cy="769441"/>
          </a:xfrm>
          <a:prstGeom prst="rect">
            <a:avLst/>
          </a:prstGeom>
          <a:noFill/>
        </p:spPr>
        <p:txBody>
          <a:bodyPr wrap="square">
            <a:spAutoFit/>
          </a:bodyPr>
          <a:lstStyle/>
          <a:p>
            <a:pPr algn="just"/>
            <a:r>
              <a:rPr lang="fr-FR" sz="2400" b="1" dirty="0">
                <a:solidFill>
                  <a:srgbClr val="2C3176"/>
                </a:solidFill>
              </a:rPr>
              <a:t>Camille TANNE</a:t>
            </a:r>
          </a:p>
          <a:p>
            <a:pPr algn="just"/>
            <a:r>
              <a:rPr lang="fr-FR" sz="2000" dirty="0">
                <a:solidFill>
                  <a:srgbClr val="2C3176"/>
                </a:solidFill>
              </a:rPr>
              <a:t>Chargée de mission Hubikoop</a:t>
            </a:r>
          </a:p>
        </p:txBody>
      </p:sp>
      <p:pic>
        <p:nvPicPr>
          <p:cNvPr id="13" name="Image 12" descr="Une image contenant texte, Police, capture d’écran, Graphique&#10;&#10;Description générée automatiquement">
            <a:extLst>
              <a:ext uri="{FF2B5EF4-FFF2-40B4-BE49-F238E27FC236}">
                <a16:creationId xmlns:a16="http://schemas.microsoft.com/office/drawing/2014/main" id="{E4C7185C-4748-7FFF-1755-802639817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091" y="5598072"/>
            <a:ext cx="1542085" cy="669207"/>
          </a:xfrm>
          <a:prstGeom prst="rect">
            <a:avLst/>
          </a:prstGeom>
        </p:spPr>
      </p:pic>
      <p:pic>
        <p:nvPicPr>
          <p:cNvPr id="14" name="Image 13" descr="Une image contenant Graphique, Police, logo, graphisme&#10;&#10;Description générée automatiquement">
            <a:extLst>
              <a:ext uri="{FF2B5EF4-FFF2-40B4-BE49-F238E27FC236}">
                <a16:creationId xmlns:a16="http://schemas.microsoft.com/office/drawing/2014/main" id="{FE913CB5-672E-6F2E-0729-DB4CF4CF1D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1397" y="4556270"/>
            <a:ext cx="1257475" cy="619211"/>
          </a:xfrm>
          <a:prstGeom prst="rect">
            <a:avLst/>
          </a:prstGeom>
        </p:spPr>
      </p:pic>
      <p:pic>
        <p:nvPicPr>
          <p:cNvPr id="15" name="Image 14" descr="Une image contenant texte, Police, capture d’écran, Graphique&#10;&#10;Description générée automatiquement">
            <a:extLst>
              <a:ext uri="{FF2B5EF4-FFF2-40B4-BE49-F238E27FC236}">
                <a16:creationId xmlns:a16="http://schemas.microsoft.com/office/drawing/2014/main" id="{8D752F08-7002-6689-3B5A-5069DA410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091" y="6746796"/>
            <a:ext cx="1542085" cy="669207"/>
          </a:xfrm>
          <a:prstGeom prst="rect">
            <a:avLst/>
          </a:prstGeom>
        </p:spPr>
      </p:pic>
      <p:sp>
        <p:nvSpPr>
          <p:cNvPr id="16" name="ZoneTexte 15">
            <a:extLst>
              <a:ext uri="{FF2B5EF4-FFF2-40B4-BE49-F238E27FC236}">
                <a16:creationId xmlns:a16="http://schemas.microsoft.com/office/drawing/2014/main" id="{860736C3-2CC8-9E9D-480A-46C24372B517}"/>
              </a:ext>
            </a:extLst>
          </p:cNvPr>
          <p:cNvSpPr txBox="1"/>
          <p:nvPr/>
        </p:nvSpPr>
        <p:spPr>
          <a:xfrm>
            <a:off x="9158846" y="3037582"/>
            <a:ext cx="5522354" cy="1077218"/>
          </a:xfrm>
          <a:prstGeom prst="rect">
            <a:avLst/>
          </a:prstGeom>
          <a:noFill/>
        </p:spPr>
        <p:txBody>
          <a:bodyPr wrap="square">
            <a:spAutoFit/>
          </a:bodyPr>
          <a:lstStyle/>
          <a:p>
            <a:pPr algn="just"/>
            <a:r>
              <a:rPr lang="fr-FR" sz="2400" b="1" dirty="0">
                <a:solidFill>
                  <a:srgbClr val="2C3176"/>
                </a:solidFill>
              </a:rPr>
              <a:t>Guillaume LAHOZ</a:t>
            </a:r>
          </a:p>
          <a:p>
            <a:pPr algn="just"/>
            <a:r>
              <a:rPr lang="fr-FR" sz="2000" dirty="0">
                <a:solidFill>
                  <a:srgbClr val="2C3176"/>
                </a:solidFill>
              </a:rPr>
              <a:t>Responsable innovation et développement Pimms Médiation</a:t>
            </a:r>
          </a:p>
        </p:txBody>
      </p:sp>
      <p:pic>
        <p:nvPicPr>
          <p:cNvPr id="17" name="Image 16" descr="Une image contenant capture d’écran, Graphique, Police, symbole&#10;&#10;Description générée automatiquement">
            <a:extLst>
              <a:ext uri="{FF2B5EF4-FFF2-40B4-BE49-F238E27FC236}">
                <a16:creationId xmlns:a16="http://schemas.microsoft.com/office/drawing/2014/main" id="{DC34A9D2-8936-0803-233A-DCF774C0B4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9091" y="3122642"/>
            <a:ext cx="1670939" cy="860409"/>
          </a:xfrm>
          <a:prstGeom prst="rect">
            <a:avLst/>
          </a:prstGeom>
        </p:spPr>
      </p:pic>
    </p:spTree>
    <p:extLst>
      <p:ext uri="{BB962C8B-B14F-4D97-AF65-F5344CB8AC3E}">
        <p14:creationId xmlns:p14="http://schemas.microsoft.com/office/powerpoint/2010/main" val="513894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7</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FCCD00"/>
            </a:solidFill>
          </p:spPr>
          <p:txBody>
            <a:bodyPr wrap="square" lIns="0" tIns="0" rIns="0" bIns="0" rtlCol="0"/>
            <a:lstStyle/>
            <a:p>
              <a:endParaRPr dirty="0"/>
            </a:p>
          </p:txBody>
        </p:sp>
      </p:gr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8" name="Rectangle 7">
            <a:extLst>
              <a:ext uri="{FF2B5EF4-FFF2-40B4-BE49-F238E27FC236}">
                <a16:creationId xmlns:a16="http://schemas.microsoft.com/office/drawing/2014/main" id="{C55354BA-BA3A-4775-4BF9-C2B9F72B8668}"/>
              </a:ext>
            </a:extLst>
          </p:cNvPr>
          <p:cNvSpPr/>
          <p:nvPr/>
        </p:nvSpPr>
        <p:spPr>
          <a:xfrm>
            <a:off x="5308600" y="457200"/>
            <a:ext cx="4851400" cy="609600"/>
          </a:xfrm>
          <a:prstGeom prst="rect">
            <a:avLst/>
          </a:prstGeom>
          <a:solidFill>
            <a:srgbClr val="FCCD00"/>
          </a:solidFill>
          <a:ln>
            <a:solidFill>
              <a:srgbClr val="FCC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b="1" dirty="0"/>
              <a:t>TABLE RONDE N°1</a:t>
            </a:r>
          </a:p>
        </p:txBody>
      </p:sp>
      <p:sp>
        <p:nvSpPr>
          <p:cNvPr id="9" name="ZoneTexte 8">
            <a:extLst>
              <a:ext uri="{FF2B5EF4-FFF2-40B4-BE49-F238E27FC236}">
                <a16:creationId xmlns:a16="http://schemas.microsoft.com/office/drawing/2014/main" id="{8522A366-6C91-8FBD-0D6B-8A1EBD4D3445}"/>
              </a:ext>
            </a:extLst>
          </p:cNvPr>
          <p:cNvSpPr txBox="1"/>
          <p:nvPr/>
        </p:nvSpPr>
        <p:spPr>
          <a:xfrm>
            <a:off x="5103580" y="1098112"/>
            <a:ext cx="5261440" cy="523220"/>
          </a:xfrm>
          <a:prstGeom prst="rect">
            <a:avLst/>
          </a:prstGeom>
          <a:noFill/>
        </p:spPr>
        <p:txBody>
          <a:bodyPr wrap="none" rtlCol="0">
            <a:spAutoFit/>
          </a:bodyPr>
          <a:lstStyle/>
          <a:p>
            <a:pPr algn="ctr"/>
            <a:r>
              <a:rPr lang="fr-FR" sz="2800" b="1" u="sng" dirty="0">
                <a:solidFill>
                  <a:srgbClr val="2C3176"/>
                </a:solidFill>
              </a:rPr>
              <a:t>COMPTE-RENDU DES ÉCHANGES</a:t>
            </a:r>
            <a:r>
              <a:rPr lang="fr-FR" sz="2800" b="1" dirty="0">
                <a:solidFill>
                  <a:srgbClr val="2C3176"/>
                </a:solidFill>
              </a:rPr>
              <a:t> </a:t>
            </a:r>
          </a:p>
        </p:txBody>
      </p:sp>
      <p:sp>
        <p:nvSpPr>
          <p:cNvPr id="18" name="ZoneTexte 17">
            <a:extLst>
              <a:ext uri="{FF2B5EF4-FFF2-40B4-BE49-F238E27FC236}">
                <a16:creationId xmlns:a16="http://schemas.microsoft.com/office/drawing/2014/main" id="{6C7F3346-B7C1-7349-8EE3-A1172933BF18}"/>
              </a:ext>
            </a:extLst>
          </p:cNvPr>
          <p:cNvSpPr txBox="1"/>
          <p:nvPr/>
        </p:nvSpPr>
        <p:spPr>
          <a:xfrm>
            <a:off x="584200" y="2615148"/>
            <a:ext cx="6629400" cy="4770537"/>
          </a:xfrm>
          <a:prstGeom prst="rect">
            <a:avLst/>
          </a:prstGeom>
          <a:noFill/>
        </p:spPr>
        <p:txBody>
          <a:bodyPr wrap="square" rtlCol="0">
            <a:spAutoFit/>
          </a:bodyPr>
          <a:lstStyle/>
          <a:p>
            <a:pPr algn="just"/>
            <a:r>
              <a:rPr lang="fr-FR" sz="1600" b="1" u="sng" dirty="0">
                <a:solidFill>
                  <a:srgbClr val="2C3176"/>
                </a:solidFill>
              </a:rPr>
              <a:t>Projet « Connexion SIAE » - Amandine LE POSTEC : </a:t>
            </a:r>
          </a:p>
          <a:p>
            <a:pPr marL="285750" indent="-285750" algn="just">
              <a:buFont typeface="Arial" panose="020B0604020202020204" pitchFamily="34" charset="0"/>
              <a:buChar char="•"/>
            </a:pPr>
            <a:r>
              <a:rPr lang="fr-FR" sz="1600" dirty="0">
                <a:solidFill>
                  <a:srgbClr val="2C3176"/>
                </a:solidFill>
              </a:rPr>
              <a:t>A son départ, le projet visait l’amélioration des compétences numériques des salariés en insertion. Mais, les recherches menées en phase 1 du projet ont révélé un enjeu de formation pour les « aidants »/salariés accompagnateurs/directions de structures afin qu’ils soient en mesure d’évaluer les compétences des salariés en insertion, de repérer ceux dans le besoin, se mettre eux-mêmes à niveau, s’équiper, puis être en mesure d’accompagner les salariés en insertion. Le projet s’est donc étendu avec l’élaboration d’un référentiel des compétences et d’ateliers de formation pour les accompagnateurs. </a:t>
            </a:r>
          </a:p>
          <a:p>
            <a:pPr marL="285750" indent="-285750" algn="just">
              <a:buFont typeface="Arial" panose="020B0604020202020204" pitchFamily="34" charset="0"/>
              <a:buChar char="•"/>
            </a:pPr>
            <a:r>
              <a:rPr lang="fr-FR" sz="1600" dirty="0">
                <a:solidFill>
                  <a:srgbClr val="2C3176"/>
                </a:solidFill>
                <a:sym typeface="Wingdings" panose="05000000000000000000" pitchFamily="2" charset="2"/>
              </a:rPr>
              <a:t>Pour répondre à cette extension du projet, l’équipe du Réseau Grain a décidé de répondre à un appel </a:t>
            </a:r>
            <a:r>
              <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à projet de la DREETS Normandie PIC EDEC IAE fin 2023  qui a permis l’obtention d’une nouvelle enveloppe de 40k pour produire de l’ingénierie pédagogique et la co-construction de référentiels de compétences numériques. </a:t>
            </a:r>
            <a:r>
              <a:rPr lang="fr-FR" sz="1600" b="1"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endParaRPr>
          </a:p>
          <a:p>
            <a:pPr algn="just"/>
            <a:r>
              <a:rPr lang="fr-FR" sz="1600" b="1"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=&gt; </a:t>
            </a:r>
            <a:r>
              <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rPr>
              <a:t>Réseau Grain a saisi l’opportunité d’un nouvel appel à projet pour financer la suite du projet. Mais, d’autres structures passent par le privé via une offre de formation (Association ACIAH par exemple). </a:t>
            </a:r>
            <a:endPar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Texte 18">
            <a:extLst>
              <a:ext uri="{FF2B5EF4-FFF2-40B4-BE49-F238E27FC236}">
                <a16:creationId xmlns:a16="http://schemas.microsoft.com/office/drawing/2014/main" id="{3E799567-A37F-EE79-4FCF-4DEFF6BA7766}"/>
              </a:ext>
            </a:extLst>
          </p:cNvPr>
          <p:cNvSpPr txBox="1"/>
          <p:nvPr/>
        </p:nvSpPr>
        <p:spPr>
          <a:xfrm>
            <a:off x="578853" y="2004184"/>
            <a:ext cx="1899944" cy="369332"/>
          </a:xfrm>
          <a:prstGeom prst="rect">
            <a:avLst/>
          </a:prstGeom>
          <a:solidFill>
            <a:srgbClr val="5D6DB3"/>
          </a:solidFill>
        </p:spPr>
        <p:txBody>
          <a:bodyPr wrap="none" rtlCol="0">
            <a:spAutoFit/>
          </a:bodyPr>
          <a:lstStyle/>
          <a:p>
            <a:r>
              <a:rPr lang="fr-FR" b="1" dirty="0">
                <a:solidFill>
                  <a:schemeClr val="bg1"/>
                </a:solidFill>
              </a:rPr>
              <a:t>PRÉSENTATIONS : </a:t>
            </a:r>
          </a:p>
        </p:txBody>
      </p:sp>
      <p:sp>
        <p:nvSpPr>
          <p:cNvPr id="20" name="ZoneTexte 19">
            <a:extLst>
              <a:ext uri="{FF2B5EF4-FFF2-40B4-BE49-F238E27FC236}">
                <a16:creationId xmlns:a16="http://schemas.microsoft.com/office/drawing/2014/main" id="{C0B2F75F-F6B6-1B0D-1641-8C293FA32CFC}"/>
              </a:ext>
            </a:extLst>
          </p:cNvPr>
          <p:cNvSpPr txBox="1"/>
          <p:nvPr/>
        </p:nvSpPr>
        <p:spPr>
          <a:xfrm>
            <a:off x="8509224" y="2615148"/>
            <a:ext cx="6629400" cy="3785652"/>
          </a:xfrm>
          <a:prstGeom prst="rect">
            <a:avLst/>
          </a:prstGeom>
          <a:noFill/>
        </p:spPr>
        <p:txBody>
          <a:bodyPr wrap="square" rtlCol="0">
            <a:spAutoFit/>
          </a:bodyPr>
          <a:lstStyle/>
          <a:p>
            <a:pPr algn="just"/>
            <a:r>
              <a:rPr lang="fr-FR" sz="1600" b="1" u="sng" dirty="0">
                <a:solidFill>
                  <a:srgbClr val="2C3176"/>
                </a:solidFill>
              </a:rPr>
              <a:t>Projet « Linguistiques et compétences numériques de base » - Guillaume LAHOZ : </a:t>
            </a:r>
          </a:p>
          <a:p>
            <a:pPr marL="285750" indent="-285750" algn="just">
              <a:buFont typeface="Arial" panose="020B0604020202020204" pitchFamily="34" charset="0"/>
              <a:buChar char="•"/>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Suite à la conduite d’une étude, un MOOC de sensibilisation et des ressources pour les médiateurs ont été produits dans le cadre de ce projet. Pensés comme des communs, leur développement pose question. </a:t>
            </a:r>
          </a:p>
          <a:p>
            <a:pPr marL="285750" indent="-285750" algn="just">
              <a:buFont typeface="Arial" panose="020B0604020202020204" pitchFamily="34" charset="0"/>
              <a:buChar char="•"/>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L’équipe projet a  présenté les deux axes de développement pour son projet :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La diffusion au plus grand nombre des communs produits dans le secteur de l’inclusion numérique et plus largement dans celui de la médiation (linguistique, sociale, etc.) pour une meilleure prise en compte des sujets de linguistiques ;</a:t>
            </a:r>
          </a:p>
          <a:p>
            <a:pPr marL="742950" lvl="1" indent="-285750" algn="just">
              <a:buFont typeface="Courier New" panose="02070309020205020404" pitchFamily="49" charset="0"/>
              <a:buChar char="o"/>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La mise en place d’une gouvernance dédiée pour assurer la mise-à-jour et l’enrichissement des communs. Des questions sont encore en suspens quant à la meilleure forme de gouvernance, et les activités pouvant être tirées de ces communs. </a:t>
            </a:r>
          </a:p>
        </p:txBody>
      </p:sp>
    </p:spTree>
    <p:extLst>
      <p:ext uri="{BB962C8B-B14F-4D97-AF65-F5344CB8AC3E}">
        <p14:creationId xmlns:p14="http://schemas.microsoft.com/office/powerpoint/2010/main" val="417575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8</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FCCD00"/>
            </a:solidFill>
          </p:spPr>
          <p:txBody>
            <a:bodyPr wrap="square" lIns="0" tIns="0" rIns="0" bIns="0" rtlCol="0"/>
            <a:lstStyle/>
            <a:p>
              <a:endParaRPr dirty="0"/>
            </a:p>
          </p:txBody>
        </p:sp>
      </p:gr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8" name="Rectangle 7">
            <a:extLst>
              <a:ext uri="{FF2B5EF4-FFF2-40B4-BE49-F238E27FC236}">
                <a16:creationId xmlns:a16="http://schemas.microsoft.com/office/drawing/2014/main" id="{C55354BA-BA3A-4775-4BF9-C2B9F72B8668}"/>
              </a:ext>
            </a:extLst>
          </p:cNvPr>
          <p:cNvSpPr/>
          <p:nvPr/>
        </p:nvSpPr>
        <p:spPr>
          <a:xfrm>
            <a:off x="5308600" y="457200"/>
            <a:ext cx="4851400" cy="609600"/>
          </a:xfrm>
          <a:prstGeom prst="rect">
            <a:avLst/>
          </a:prstGeom>
          <a:solidFill>
            <a:srgbClr val="FCCD00"/>
          </a:solidFill>
          <a:ln>
            <a:solidFill>
              <a:srgbClr val="FCC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b="1" dirty="0"/>
              <a:t>TABLE RONDE N°1</a:t>
            </a:r>
          </a:p>
        </p:txBody>
      </p:sp>
      <p:sp>
        <p:nvSpPr>
          <p:cNvPr id="9" name="ZoneTexte 8">
            <a:extLst>
              <a:ext uri="{FF2B5EF4-FFF2-40B4-BE49-F238E27FC236}">
                <a16:creationId xmlns:a16="http://schemas.microsoft.com/office/drawing/2014/main" id="{8522A366-6C91-8FBD-0D6B-8A1EBD4D3445}"/>
              </a:ext>
            </a:extLst>
          </p:cNvPr>
          <p:cNvSpPr txBox="1"/>
          <p:nvPr/>
        </p:nvSpPr>
        <p:spPr>
          <a:xfrm>
            <a:off x="5103580" y="1098112"/>
            <a:ext cx="5261440" cy="523220"/>
          </a:xfrm>
          <a:prstGeom prst="rect">
            <a:avLst/>
          </a:prstGeom>
          <a:noFill/>
        </p:spPr>
        <p:txBody>
          <a:bodyPr wrap="none" rtlCol="0">
            <a:spAutoFit/>
          </a:bodyPr>
          <a:lstStyle/>
          <a:p>
            <a:pPr algn="ctr"/>
            <a:r>
              <a:rPr lang="fr-FR" sz="2800" b="1" u="sng" dirty="0">
                <a:solidFill>
                  <a:srgbClr val="2C3176"/>
                </a:solidFill>
              </a:rPr>
              <a:t>COMPTE-RENDU DES ÉCHANGES</a:t>
            </a:r>
            <a:r>
              <a:rPr lang="fr-FR" sz="2800" b="1" dirty="0">
                <a:solidFill>
                  <a:srgbClr val="2C3176"/>
                </a:solidFill>
              </a:rPr>
              <a:t> </a:t>
            </a:r>
          </a:p>
        </p:txBody>
      </p:sp>
      <p:sp>
        <p:nvSpPr>
          <p:cNvPr id="18" name="ZoneTexte 17">
            <a:extLst>
              <a:ext uri="{FF2B5EF4-FFF2-40B4-BE49-F238E27FC236}">
                <a16:creationId xmlns:a16="http://schemas.microsoft.com/office/drawing/2014/main" id="{6C7F3346-B7C1-7349-8EE3-A1172933BF18}"/>
              </a:ext>
            </a:extLst>
          </p:cNvPr>
          <p:cNvSpPr txBox="1"/>
          <p:nvPr/>
        </p:nvSpPr>
        <p:spPr>
          <a:xfrm>
            <a:off x="584200" y="2673727"/>
            <a:ext cx="6629400" cy="5262979"/>
          </a:xfrm>
          <a:prstGeom prst="rect">
            <a:avLst/>
          </a:prstGeom>
          <a:noFill/>
        </p:spPr>
        <p:txBody>
          <a:bodyPr wrap="square" rtlCol="0">
            <a:spAutoFit/>
          </a:bodyPr>
          <a:lstStyle/>
          <a:p>
            <a:pPr algn="just"/>
            <a:r>
              <a:rPr lang="fr-FR" sz="1600" b="1" u="sng" dirty="0">
                <a:solidFill>
                  <a:srgbClr val="2C3176"/>
                </a:solidFill>
              </a:rPr>
              <a:t>Projet « </a:t>
            </a:r>
            <a:r>
              <a:rPr lang="fr-FR" sz="1600" b="1" u="sng" dirty="0" err="1">
                <a:solidFill>
                  <a:srgbClr val="2C3176"/>
                </a:solidFill>
              </a:rPr>
              <a:t>Co-construire</a:t>
            </a:r>
            <a:r>
              <a:rPr lang="fr-FR" sz="1600" b="1" u="sng" dirty="0">
                <a:solidFill>
                  <a:srgbClr val="2C3176"/>
                </a:solidFill>
              </a:rPr>
              <a:t> sa feuille de route d’inclusion numérique » - Camille TANNE &amp; Grégoire PRUDHON : </a:t>
            </a:r>
          </a:p>
          <a:p>
            <a:pPr marL="285750" indent="-285750" algn="just">
              <a:buFont typeface="Arial" panose="020B0604020202020204" pitchFamily="34" charset="0"/>
              <a:buChar char="•"/>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Le projet mené avec PQNA a eu la chance d’aboutir au moment du lancement de France Numérique Ensemble. L’équipe a tout de suite saisi l’opportunité de s’inscrire dans la démarche sur son territoire. Hubikoop et PQNA ont ainsi obtenu un financement de la Banque des Territoires pour accompagner plusieurs collectivités volontaires pour construire une feuille de route territoriale. </a:t>
            </a:r>
            <a:endPar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endParaRPr>
          </a:p>
          <a:p>
            <a:pPr algn="just"/>
            <a:r>
              <a:rPr lang="fr-FR" sz="1600" b="1"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=&gt; Avis aux intéressés : </a:t>
            </a:r>
            <a:r>
              <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rPr>
              <a:t>Il est toujours possible d’être référencées dans le cadre des feuilles de route territoriales de France Numérique Ensemble.  </a:t>
            </a:r>
          </a:p>
          <a:p>
            <a:pPr algn="just"/>
            <a:endParaRPr lang="fr-FR" sz="1600" b="1"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En parallèle, Hubikoop a pris part à des réflexions avec POP, Zoomacom, et Clair Obscur sur les synergies entre leurs projets. Ces échanges ont révélé une grande complémentarité des projets, mais surtout un besoin de structurer une gouvernance inter-hubs voire inter-structures de médiation numérique pour partager, expérimenter et alimenter des communs (méthodologiques ou sous d’autres formes). Il s’agirait de mutualiser davantage les ressources sur des besoins/idées plutôt que de travailler en silo sur des projets similaires. </a:t>
            </a:r>
            <a:endPar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Texte 18">
            <a:extLst>
              <a:ext uri="{FF2B5EF4-FFF2-40B4-BE49-F238E27FC236}">
                <a16:creationId xmlns:a16="http://schemas.microsoft.com/office/drawing/2014/main" id="{3E799567-A37F-EE79-4FCF-4DEFF6BA7766}"/>
              </a:ext>
            </a:extLst>
          </p:cNvPr>
          <p:cNvSpPr txBox="1"/>
          <p:nvPr/>
        </p:nvSpPr>
        <p:spPr>
          <a:xfrm>
            <a:off x="578853" y="2004184"/>
            <a:ext cx="2560766" cy="369332"/>
          </a:xfrm>
          <a:prstGeom prst="rect">
            <a:avLst/>
          </a:prstGeom>
          <a:solidFill>
            <a:srgbClr val="5D6DB3"/>
          </a:solidFill>
        </p:spPr>
        <p:txBody>
          <a:bodyPr wrap="none" rtlCol="0">
            <a:spAutoFit/>
          </a:bodyPr>
          <a:lstStyle/>
          <a:p>
            <a:r>
              <a:rPr lang="fr-FR" b="1" dirty="0">
                <a:solidFill>
                  <a:schemeClr val="bg1"/>
                </a:solidFill>
              </a:rPr>
              <a:t>PRÉSENTATIONS (suite) : </a:t>
            </a:r>
          </a:p>
        </p:txBody>
      </p:sp>
      <p:sp>
        <p:nvSpPr>
          <p:cNvPr id="2" name="ZoneTexte 1">
            <a:extLst>
              <a:ext uri="{FF2B5EF4-FFF2-40B4-BE49-F238E27FC236}">
                <a16:creationId xmlns:a16="http://schemas.microsoft.com/office/drawing/2014/main" id="{7A62BC0D-C626-6051-1B20-A2CCCCCC2EC1}"/>
              </a:ext>
            </a:extLst>
          </p:cNvPr>
          <p:cNvSpPr txBox="1"/>
          <p:nvPr/>
        </p:nvSpPr>
        <p:spPr>
          <a:xfrm>
            <a:off x="8123282" y="2004184"/>
            <a:ext cx="2107693" cy="369332"/>
          </a:xfrm>
          <a:prstGeom prst="rect">
            <a:avLst/>
          </a:prstGeom>
          <a:solidFill>
            <a:srgbClr val="5D6DB3"/>
          </a:solidFill>
        </p:spPr>
        <p:txBody>
          <a:bodyPr wrap="none" rtlCol="0">
            <a:spAutoFit/>
          </a:bodyPr>
          <a:lstStyle/>
          <a:p>
            <a:r>
              <a:rPr lang="fr-FR" b="1" dirty="0">
                <a:solidFill>
                  <a:schemeClr val="bg1"/>
                </a:solidFill>
              </a:rPr>
              <a:t>TEMPS DE DÉBATS : </a:t>
            </a:r>
          </a:p>
        </p:txBody>
      </p:sp>
      <p:sp>
        <p:nvSpPr>
          <p:cNvPr id="6" name="ZoneTexte 5">
            <a:extLst>
              <a:ext uri="{FF2B5EF4-FFF2-40B4-BE49-F238E27FC236}">
                <a16:creationId xmlns:a16="http://schemas.microsoft.com/office/drawing/2014/main" id="{5E5A4401-CCBF-E17B-C54E-FA905F32529F}"/>
              </a:ext>
            </a:extLst>
          </p:cNvPr>
          <p:cNvSpPr txBox="1"/>
          <p:nvPr/>
        </p:nvSpPr>
        <p:spPr>
          <a:xfrm>
            <a:off x="8051800" y="2673726"/>
            <a:ext cx="7391400" cy="6247864"/>
          </a:xfrm>
          <a:prstGeom prst="rect">
            <a:avLst/>
          </a:prstGeom>
          <a:noFill/>
        </p:spPr>
        <p:txBody>
          <a:bodyPr wrap="square" rtlCol="0">
            <a:spAutoFit/>
          </a:bodyPr>
          <a:lstStyle/>
          <a:p>
            <a:pPr algn="just"/>
            <a:r>
              <a:rPr lang="fr-FR" sz="1600" b="1" u="sng" dirty="0">
                <a:solidFill>
                  <a:srgbClr val="2C3176"/>
                </a:solidFill>
              </a:rPr>
              <a:t>Sur la capacité à animer et faire vivre les communs/la solution créée : </a:t>
            </a:r>
          </a:p>
          <a:p>
            <a:pPr marL="285750" indent="-285750" algn="just">
              <a:buFont typeface="Arial" panose="020B0604020202020204" pitchFamily="34" charset="0"/>
              <a:buChar char="•"/>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La définition du commun et de ses frontières interroge : qu’est-ce qui doit rester ouvert et gratuit ? Qu’est-ce qui peut faire l’objet d’une offre de service pour assurer la stabilité financière du commun ? </a:t>
            </a:r>
          </a:p>
          <a:p>
            <a:pPr marL="285750" indent="-285750" algn="just">
              <a:buFont typeface="Arial" panose="020B0604020202020204" pitchFamily="34" charset="0"/>
              <a:buChar char="•"/>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Certains porteurs s’inquiètent de la dénaturation de leur structure mais surtout de la dénaturation des communs produits qui affecteraient leur « pertinence » et donc la responsabilité/l’image de la structure en étant à l’origine. Des solutions telles que des chartes d’utilisation peuvent répondre en partie à ces interrogations. </a:t>
            </a:r>
          </a:p>
          <a:p>
            <a:pPr marL="285750" indent="-285750" algn="just">
              <a:buFont typeface="Arial" panose="020B0604020202020204" pitchFamily="34" charset="0"/>
              <a:buChar char="•"/>
            </a:pPr>
            <a:r>
              <a:rPr lang="fr-FR" sz="1600" dirty="0">
                <a:solidFill>
                  <a:srgbClr val="2C3176"/>
                </a:solidFill>
                <a:effectLst/>
                <a:latin typeface="Calibri" panose="020F0502020204030204" pitchFamily="34" charset="0"/>
                <a:ea typeface="Calibri" panose="020F0502020204030204" pitchFamily="34" charset="0"/>
                <a:cs typeface="Times New Roman" panose="02020603050405020304" pitchFamily="18" charset="0"/>
              </a:rPr>
              <a:t>Il paraît de plus en plus difficile de </a:t>
            </a: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distinguer les communs des structures les ayant produits car ils peuvent avoir un fort impact sur les modèles économiques. </a:t>
            </a:r>
          </a:p>
          <a:p>
            <a:pPr algn="just"/>
            <a:endParaRPr lang="fr-FR" sz="1600" b="1" u="sng" dirty="0">
              <a:solidFill>
                <a:srgbClr val="2C3176"/>
              </a:solidFill>
              <a:latin typeface="Calibri" panose="020F0502020204030204" pitchFamily="34" charset="0"/>
              <a:ea typeface="Calibri" panose="020F0502020204030204" pitchFamily="34" charset="0"/>
              <a:cs typeface="Times New Roman" panose="02020603050405020304" pitchFamily="18" charset="0"/>
            </a:endParaRPr>
          </a:p>
          <a:p>
            <a:pPr algn="just"/>
            <a:r>
              <a:rPr lang="fr-FR" sz="1600" b="1" u="sng" dirty="0">
                <a:solidFill>
                  <a:srgbClr val="2C3176"/>
                </a:solidFill>
                <a:latin typeface="Calibri" panose="020F0502020204030204" pitchFamily="34" charset="0"/>
                <a:ea typeface="Calibri" panose="020F0502020204030204" pitchFamily="34" charset="0"/>
                <a:cs typeface="Times New Roman" panose="02020603050405020304" pitchFamily="18" charset="0"/>
              </a:rPr>
              <a:t>Sur l’équilibre entre le développement du projet et celui de la structure porteuse </a:t>
            </a:r>
            <a:r>
              <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buFont typeface="Arial" panose="020B0604020202020204" pitchFamily="34" charset="0"/>
              <a:buChar char="•"/>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Les participants ont souligné la responsabilité importante qui reposait sur les structures pour faire vivre les solutions/communs créés. Cela peut représenter un coup financier et humain important (exemple de la solution « Court Message » ) alors que ce n’est pas la vocation première de celles-ci. Il y aurait également un risque de dénaturer, s’éloigner des objectifs premiers des structures (inclusion numérique, sociale) pour s’engager dans des activités marchandes. </a:t>
            </a:r>
          </a:p>
          <a:p>
            <a:pPr marL="285750" indent="-285750" algn="just">
              <a:buFont typeface="Arial" panose="020B0604020202020204" pitchFamily="34" charset="0"/>
              <a:buChar char="•"/>
            </a:pPr>
            <a:r>
              <a:rPr lang="fr-FR" sz="1600" dirty="0">
                <a:solidFill>
                  <a:srgbClr val="2C3176"/>
                </a:solidFill>
                <a:latin typeface="Calibri" panose="020F0502020204030204" pitchFamily="34" charset="0"/>
                <a:ea typeface="Calibri" panose="020F0502020204030204" pitchFamily="34" charset="0"/>
                <a:cs typeface="Times New Roman" panose="02020603050405020304" pitchFamily="18" charset="0"/>
              </a:rPr>
              <a:t>Le statut de SASU a été évoqué comme une solution envisageable pour la pérennisation des projets. Il renvoie à la création d’une société marchande dont le seul administrateur serait une association de médiation. Ainsi les bénéfices perçues grâce aux projets (solution logicielle, offre de formation par exemples) seraient directement reversées à l’association et permettraient de pérenniser les activités d’intérêt général. </a:t>
            </a:r>
          </a:p>
          <a:p>
            <a:pPr algn="just"/>
            <a:endParaRPr lang="fr-FR" sz="1600" b="1" dirty="0">
              <a:solidFill>
                <a:srgbClr val="2C317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374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0">
            <a:extLst>
              <a:ext uri="{FF2B5EF4-FFF2-40B4-BE49-F238E27FC236}">
                <a16:creationId xmlns:a16="http://schemas.microsoft.com/office/drawing/2014/main" id="{56DBCF97-2BE3-89E1-0A25-16B8083EC98F}"/>
              </a:ext>
            </a:extLst>
          </p:cNvPr>
          <p:cNvSpPr>
            <a:spLocks noGrp="1"/>
          </p:cNvSpPr>
          <p:nvPr>
            <p:ph type="sldNum" sz="quarter" idx="7"/>
          </p:nvPr>
        </p:nvSpPr>
        <p:spPr/>
        <p:txBody>
          <a:bodyPr/>
          <a:lstStyle/>
          <a:p>
            <a:fld id="{B6F15528-21DE-4FAA-801E-634DDDAF4B2B}" type="slidenum">
              <a:rPr lang="fr-FR" smtClean="0"/>
              <a:t>9</a:t>
            </a:fld>
            <a:endParaRPr lang="fr-FR"/>
          </a:p>
        </p:txBody>
      </p:sp>
      <p:grpSp>
        <p:nvGrpSpPr>
          <p:cNvPr id="3" name="object 15">
            <a:extLst>
              <a:ext uri="{FF2B5EF4-FFF2-40B4-BE49-F238E27FC236}">
                <a16:creationId xmlns:a16="http://schemas.microsoft.com/office/drawing/2014/main" id="{0296D057-8F52-9074-F5A9-15AF9E8D8D40}"/>
              </a:ext>
            </a:extLst>
          </p:cNvPr>
          <p:cNvGrpSpPr/>
          <p:nvPr/>
        </p:nvGrpSpPr>
        <p:grpSpPr>
          <a:xfrm rot="5400000">
            <a:off x="14487029" y="419735"/>
            <a:ext cx="1303020" cy="1377950"/>
            <a:chOff x="845064" y="548305"/>
            <a:chExt cx="1303020" cy="1377950"/>
          </a:xfrm>
        </p:grpSpPr>
        <p:sp>
          <p:nvSpPr>
            <p:cNvPr id="4" name="object 16">
              <a:extLst>
                <a:ext uri="{FF2B5EF4-FFF2-40B4-BE49-F238E27FC236}">
                  <a16:creationId xmlns:a16="http://schemas.microsoft.com/office/drawing/2014/main" id="{DA3F533D-CEF9-630E-0D6D-BB4D5D104E41}"/>
                </a:ext>
              </a:extLst>
            </p:cNvPr>
            <p:cNvSpPr/>
            <p:nvPr/>
          </p:nvSpPr>
          <p:spPr>
            <a:xfrm>
              <a:off x="925361" y="647420"/>
              <a:ext cx="1222375" cy="1278890"/>
            </a:xfrm>
            <a:custGeom>
              <a:avLst/>
              <a:gdLst/>
              <a:ahLst/>
              <a:cxnLst/>
              <a:rect l="l" t="t" r="r" b="b"/>
              <a:pathLst>
                <a:path w="1222375" h="1278889">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endParaRPr/>
            </a:p>
          </p:txBody>
        </p:sp>
        <p:sp>
          <p:nvSpPr>
            <p:cNvPr id="5" name="object 17">
              <a:extLst>
                <a:ext uri="{FF2B5EF4-FFF2-40B4-BE49-F238E27FC236}">
                  <a16:creationId xmlns:a16="http://schemas.microsoft.com/office/drawing/2014/main" id="{B26A1C93-1779-C546-D3AD-D719D95180A1}"/>
                </a:ext>
              </a:extLst>
            </p:cNvPr>
            <p:cNvSpPr/>
            <p:nvPr/>
          </p:nvSpPr>
          <p:spPr>
            <a:xfrm>
              <a:off x="845064" y="548305"/>
              <a:ext cx="729615" cy="763270"/>
            </a:xfrm>
            <a:custGeom>
              <a:avLst/>
              <a:gdLst/>
              <a:ahLst/>
              <a:cxnLst/>
              <a:rect l="l" t="t" r="r" b="b"/>
              <a:pathLst>
                <a:path w="729615" h="763269">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endParaRPr/>
            </a:p>
          </p:txBody>
        </p:sp>
      </p:grpSp>
      <p:sp>
        <p:nvSpPr>
          <p:cNvPr id="2" name="Rectangle 1">
            <a:extLst>
              <a:ext uri="{FF2B5EF4-FFF2-40B4-BE49-F238E27FC236}">
                <a16:creationId xmlns:a16="http://schemas.microsoft.com/office/drawing/2014/main" id="{4CC3FF4E-8572-BED4-2847-C1BF4D2226FC}"/>
              </a:ext>
            </a:extLst>
          </p:cNvPr>
          <p:cNvSpPr/>
          <p:nvPr/>
        </p:nvSpPr>
        <p:spPr>
          <a:xfrm>
            <a:off x="0" y="-19348"/>
            <a:ext cx="6604000" cy="9144000"/>
          </a:xfrm>
          <a:prstGeom prst="rect">
            <a:avLst/>
          </a:prstGeom>
          <a:solidFill>
            <a:srgbClr val="5D6DB3"/>
          </a:solidFill>
          <a:ln>
            <a:solidFill>
              <a:srgbClr val="5D6D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380603"/>
            <a:ext cx="2286000" cy="838597"/>
          </a:xfrm>
          <a:prstGeom prst="rect">
            <a:avLst/>
          </a:prstGeom>
        </p:spPr>
      </p:pic>
      <p:sp>
        <p:nvSpPr>
          <p:cNvPr id="7" name="ZoneTexte 6">
            <a:extLst>
              <a:ext uri="{FF2B5EF4-FFF2-40B4-BE49-F238E27FC236}">
                <a16:creationId xmlns:a16="http://schemas.microsoft.com/office/drawing/2014/main" id="{E3D50CB4-53B0-2CAB-85D0-CF7B75E86719}"/>
              </a:ext>
            </a:extLst>
          </p:cNvPr>
          <p:cNvSpPr txBox="1"/>
          <p:nvPr/>
        </p:nvSpPr>
        <p:spPr>
          <a:xfrm>
            <a:off x="544365" y="3910280"/>
            <a:ext cx="5515270" cy="1323439"/>
          </a:xfrm>
          <a:prstGeom prst="rect">
            <a:avLst/>
          </a:prstGeom>
          <a:solidFill>
            <a:schemeClr val="bg1"/>
          </a:solidFill>
        </p:spPr>
        <p:txBody>
          <a:bodyPr wrap="square" rtlCol="0">
            <a:spAutoFit/>
          </a:bodyPr>
          <a:lstStyle/>
          <a:p>
            <a:r>
              <a:rPr lang="fr-FR" sz="4000" b="1" dirty="0">
                <a:solidFill>
                  <a:srgbClr val="2C3176"/>
                </a:solidFill>
              </a:rPr>
              <a:t>Au-delà du financement, quel apport de l’AMI?</a:t>
            </a:r>
          </a:p>
        </p:txBody>
      </p:sp>
      <p:sp>
        <p:nvSpPr>
          <p:cNvPr id="8" name="Rectangle 7">
            <a:extLst>
              <a:ext uri="{FF2B5EF4-FFF2-40B4-BE49-F238E27FC236}">
                <a16:creationId xmlns:a16="http://schemas.microsoft.com/office/drawing/2014/main" id="{C55354BA-BA3A-4775-4BF9-C2B9F72B8668}"/>
              </a:ext>
            </a:extLst>
          </p:cNvPr>
          <p:cNvSpPr/>
          <p:nvPr/>
        </p:nvSpPr>
        <p:spPr>
          <a:xfrm>
            <a:off x="0" y="2590800"/>
            <a:ext cx="4851400" cy="609600"/>
          </a:xfrm>
          <a:prstGeom prst="rect">
            <a:avLst/>
          </a:prstGeom>
          <a:solidFill>
            <a:srgbClr val="06806C"/>
          </a:solidFill>
          <a:ln>
            <a:solidFill>
              <a:srgbClr val="0680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400" b="1" dirty="0"/>
              <a:t>TABLE RONDE N°2</a:t>
            </a:r>
          </a:p>
        </p:txBody>
      </p:sp>
      <p:sp>
        <p:nvSpPr>
          <p:cNvPr id="10" name="ZoneTexte 9">
            <a:extLst>
              <a:ext uri="{FF2B5EF4-FFF2-40B4-BE49-F238E27FC236}">
                <a16:creationId xmlns:a16="http://schemas.microsoft.com/office/drawing/2014/main" id="{BEDBCF15-9D47-0E4A-3844-E21015213F73}"/>
              </a:ext>
            </a:extLst>
          </p:cNvPr>
          <p:cNvSpPr txBox="1"/>
          <p:nvPr/>
        </p:nvSpPr>
        <p:spPr>
          <a:xfrm>
            <a:off x="7289800" y="1371600"/>
            <a:ext cx="4842672" cy="1815882"/>
          </a:xfrm>
          <a:prstGeom prst="rect">
            <a:avLst/>
          </a:prstGeom>
          <a:noFill/>
        </p:spPr>
        <p:txBody>
          <a:bodyPr wrap="none" rtlCol="0">
            <a:spAutoFit/>
          </a:bodyPr>
          <a:lstStyle/>
          <a:p>
            <a:r>
              <a:rPr lang="fr-FR" sz="2800" b="1" i="1" dirty="0">
                <a:solidFill>
                  <a:srgbClr val="2C3176"/>
                </a:solidFill>
              </a:rPr>
              <a:t>Animatrice : </a:t>
            </a:r>
            <a:r>
              <a:rPr lang="fr-FR" sz="2800" dirty="0">
                <a:solidFill>
                  <a:srgbClr val="2C3176"/>
                </a:solidFill>
              </a:rPr>
              <a:t>Sophie D’ANGLADE</a:t>
            </a:r>
          </a:p>
          <a:p>
            <a:endParaRPr lang="fr-FR" sz="2800" b="1" i="1" dirty="0">
              <a:solidFill>
                <a:srgbClr val="2C3176"/>
              </a:solidFill>
            </a:endParaRPr>
          </a:p>
          <a:p>
            <a:r>
              <a:rPr lang="fr-FR" sz="2800" b="1" i="1" dirty="0">
                <a:solidFill>
                  <a:srgbClr val="2C3176"/>
                </a:solidFill>
              </a:rPr>
              <a:t>Participants : </a:t>
            </a:r>
          </a:p>
          <a:p>
            <a:endParaRPr lang="fr-FR" sz="2800" b="1" i="1" dirty="0">
              <a:solidFill>
                <a:srgbClr val="2C3176"/>
              </a:solidFill>
            </a:endParaRPr>
          </a:p>
        </p:txBody>
      </p:sp>
      <p:sp>
        <p:nvSpPr>
          <p:cNvPr id="9" name="ZoneTexte 8">
            <a:extLst>
              <a:ext uri="{FF2B5EF4-FFF2-40B4-BE49-F238E27FC236}">
                <a16:creationId xmlns:a16="http://schemas.microsoft.com/office/drawing/2014/main" id="{50D34D3B-A7A8-2EEB-269E-7E188C1B24CC}"/>
              </a:ext>
            </a:extLst>
          </p:cNvPr>
          <p:cNvSpPr txBox="1"/>
          <p:nvPr/>
        </p:nvSpPr>
        <p:spPr>
          <a:xfrm>
            <a:off x="8920657" y="4552652"/>
            <a:ext cx="4650740" cy="892552"/>
          </a:xfrm>
          <a:prstGeom prst="rect">
            <a:avLst/>
          </a:prstGeom>
          <a:noFill/>
        </p:spPr>
        <p:txBody>
          <a:bodyPr wrap="square">
            <a:spAutoFit/>
          </a:bodyPr>
          <a:lstStyle/>
          <a:p>
            <a:pPr algn="just"/>
            <a:r>
              <a:rPr lang="fr-FR" sz="2800" b="1" dirty="0">
                <a:solidFill>
                  <a:srgbClr val="2C3176"/>
                </a:solidFill>
              </a:rPr>
              <a:t>Jaouad MERIMI</a:t>
            </a:r>
          </a:p>
          <a:p>
            <a:pPr algn="just"/>
            <a:r>
              <a:rPr lang="fr-FR" sz="2400" dirty="0">
                <a:solidFill>
                  <a:srgbClr val="2C3176"/>
                </a:solidFill>
              </a:rPr>
              <a:t>Président Association Sport Century</a:t>
            </a:r>
          </a:p>
        </p:txBody>
      </p:sp>
      <p:sp>
        <p:nvSpPr>
          <p:cNvPr id="11" name="ZoneTexte 10">
            <a:extLst>
              <a:ext uri="{FF2B5EF4-FFF2-40B4-BE49-F238E27FC236}">
                <a16:creationId xmlns:a16="http://schemas.microsoft.com/office/drawing/2014/main" id="{CC5B30FD-C196-8527-80F9-5F952D29EF68}"/>
              </a:ext>
            </a:extLst>
          </p:cNvPr>
          <p:cNvSpPr txBox="1"/>
          <p:nvPr/>
        </p:nvSpPr>
        <p:spPr>
          <a:xfrm>
            <a:off x="8927155" y="6117848"/>
            <a:ext cx="4650740" cy="892552"/>
          </a:xfrm>
          <a:prstGeom prst="rect">
            <a:avLst/>
          </a:prstGeom>
          <a:noFill/>
        </p:spPr>
        <p:txBody>
          <a:bodyPr wrap="square">
            <a:spAutoFit/>
          </a:bodyPr>
          <a:lstStyle/>
          <a:p>
            <a:pPr algn="just"/>
            <a:r>
              <a:rPr lang="fr-FR" sz="2800" b="1" dirty="0">
                <a:solidFill>
                  <a:srgbClr val="2C3176"/>
                </a:solidFill>
              </a:rPr>
              <a:t>Axelle MILHAUD-BENAÏCH</a:t>
            </a:r>
          </a:p>
          <a:p>
            <a:pPr algn="just"/>
            <a:r>
              <a:rPr lang="fr-FR" sz="2400" dirty="0">
                <a:solidFill>
                  <a:srgbClr val="2C3176"/>
                </a:solidFill>
              </a:rPr>
              <a:t>Fondatrice La Fabulerie</a:t>
            </a:r>
          </a:p>
        </p:txBody>
      </p:sp>
      <p:pic>
        <p:nvPicPr>
          <p:cNvPr id="12" name="Image 11">
            <a:extLst>
              <a:ext uri="{FF2B5EF4-FFF2-40B4-BE49-F238E27FC236}">
                <a16:creationId xmlns:a16="http://schemas.microsoft.com/office/drawing/2014/main" id="{643D290B-3D4B-B3CF-5B6A-D10BFDB88BF6}"/>
              </a:ext>
            </a:extLst>
          </p:cNvPr>
          <p:cNvPicPr>
            <a:picLocks noChangeAspect="1"/>
          </p:cNvPicPr>
          <p:nvPr/>
        </p:nvPicPr>
        <p:blipFill>
          <a:blip r:embed="rId4"/>
          <a:stretch>
            <a:fillRect/>
          </a:stretch>
        </p:blipFill>
        <p:spPr>
          <a:xfrm>
            <a:off x="7371967" y="4552652"/>
            <a:ext cx="1105630" cy="801581"/>
          </a:xfrm>
          <a:prstGeom prst="rect">
            <a:avLst/>
          </a:prstGeom>
        </p:spPr>
      </p:pic>
      <p:pic>
        <p:nvPicPr>
          <p:cNvPr id="13" name="Image 12" descr="Une image contenant Police, texte, logo, Graphique&#10;&#10;Description générée automatiquement">
            <a:extLst>
              <a:ext uri="{FF2B5EF4-FFF2-40B4-BE49-F238E27FC236}">
                <a16:creationId xmlns:a16="http://schemas.microsoft.com/office/drawing/2014/main" id="{6B81C998-48CE-7278-DC49-B7D653D04D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7367" y="6169059"/>
            <a:ext cx="1181265" cy="714475"/>
          </a:xfrm>
          <a:prstGeom prst="rect">
            <a:avLst/>
          </a:prstGeom>
        </p:spPr>
      </p:pic>
      <p:sp>
        <p:nvSpPr>
          <p:cNvPr id="14" name="ZoneTexte 13">
            <a:extLst>
              <a:ext uri="{FF2B5EF4-FFF2-40B4-BE49-F238E27FC236}">
                <a16:creationId xmlns:a16="http://schemas.microsoft.com/office/drawing/2014/main" id="{5C5EE3CA-61C5-B7E1-BF93-204B3416D8E4}"/>
              </a:ext>
            </a:extLst>
          </p:cNvPr>
          <p:cNvSpPr txBox="1"/>
          <p:nvPr/>
        </p:nvSpPr>
        <p:spPr>
          <a:xfrm>
            <a:off x="8927155" y="2987456"/>
            <a:ext cx="5522354" cy="892552"/>
          </a:xfrm>
          <a:prstGeom prst="rect">
            <a:avLst/>
          </a:prstGeom>
          <a:noFill/>
        </p:spPr>
        <p:txBody>
          <a:bodyPr wrap="square">
            <a:spAutoFit/>
          </a:bodyPr>
          <a:lstStyle/>
          <a:p>
            <a:pPr algn="just"/>
            <a:r>
              <a:rPr lang="fr-FR" sz="2800" b="1" dirty="0">
                <a:solidFill>
                  <a:srgbClr val="2C3176"/>
                </a:solidFill>
              </a:rPr>
              <a:t>Fred CITADELLE</a:t>
            </a:r>
          </a:p>
          <a:p>
            <a:pPr algn="just"/>
            <a:r>
              <a:rPr lang="fr-FR" sz="2400" dirty="0">
                <a:solidFill>
                  <a:srgbClr val="2C3176"/>
                </a:solidFill>
              </a:rPr>
              <a:t>Président Association Nautik Basse terre</a:t>
            </a:r>
          </a:p>
        </p:txBody>
      </p:sp>
      <p:pic>
        <p:nvPicPr>
          <p:cNvPr id="15" name="Image 14" descr="Une image contenant Bleu électrique, Graphique, Bleu Majorelle, bleu&#10;&#10;Description générée automatiquement">
            <a:extLst>
              <a:ext uri="{FF2B5EF4-FFF2-40B4-BE49-F238E27FC236}">
                <a16:creationId xmlns:a16="http://schemas.microsoft.com/office/drawing/2014/main" id="{8CF0A679-E627-EB13-BCC9-A0B30A29B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6597" y="3095547"/>
            <a:ext cx="676369" cy="676369"/>
          </a:xfrm>
          <a:prstGeom prst="rect">
            <a:avLst/>
          </a:prstGeom>
        </p:spPr>
      </p:pic>
    </p:spTree>
    <p:extLst>
      <p:ext uri="{BB962C8B-B14F-4D97-AF65-F5344CB8AC3E}">
        <p14:creationId xmlns:p14="http://schemas.microsoft.com/office/powerpoint/2010/main" val="909220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C20484A4EBF7468A41C32FC0BFBEBB" ma:contentTypeVersion="16" ma:contentTypeDescription="Crée un document." ma:contentTypeScope="" ma:versionID="b5ba1ce8a1d87030f47911a27e24349d">
  <xsd:schema xmlns:xsd="http://www.w3.org/2001/XMLSchema" xmlns:xs="http://www.w3.org/2001/XMLSchema" xmlns:p="http://schemas.microsoft.com/office/2006/metadata/properties" xmlns:ns2="f3057e8d-c9ae-4862-b2e9-dceeefd21433" xmlns:ns3="0784fea1-9c3b-4f3f-a3aa-d043623dff1d" targetNamespace="http://schemas.microsoft.com/office/2006/metadata/properties" ma:root="true" ma:fieldsID="0a8613db480a46910685916e4fe2c592" ns2:_="" ns3:_="">
    <xsd:import namespace="f3057e8d-c9ae-4862-b2e9-dceeefd21433"/>
    <xsd:import namespace="0784fea1-9c3b-4f3f-a3aa-d043623df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57e8d-c9ae-4862-b2e9-dceeefd214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c3ccf434-47c7-499f-a226-5bef38a14c2e"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84fea1-9c3b-4f3f-a3aa-d043623dff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1aa8044-81bd-4051-90b2-d11edd94bf70}" ma:internalName="TaxCatchAll" ma:showField="CatchAllData" ma:web="0784fea1-9c3b-4f3f-a3aa-d043623dff1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057e8d-c9ae-4862-b2e9-dceeefd21433">
      <Terms xmlns="http://schemas.microsoft.com/office/infopath/2007/PartnerControls"/>
    </lcf76f155ced4ddcb4097134ff3c332f>
    <TaxCatchAll xmlns="0784fea1-9c3b-4f3f-a3aa-d043623dff1d" xsi:nil="true"/>
  </documentManagement>
</p:properties>
</file>

<file path=customXml/itemProps1.xml><?xml version="1.0" encoding="utf-8"?>
<ds:datastoreItem xmlns:ds="http://schemas.openxmlformats.org/officeDocument/2006/customXml" ds:itemID="{D8EF08E9-032F-45A6-A099-6EA62D7A5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57e8d-c9ae-4862-b2e9-dceeefd21433"/>
    <ds:schemaRef ds:uri="0784fea1-9c3b-4f3f-a3aa-d043623df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BDEE22-8C9F-44A2-89A5-052F4C1E989B}">
  <ds:schemaRefs>
    <ds:schemaRef ds:uri="http://schemas.microsoft.com/sharepoint/v3/contenttype/forms"/>
  </ds:schemaRefs>
</ds:datastoreItem>
</file>

<file path=customXml/itemProps3.xml><?xml version="1.0" encoding="utf-8"?>
<ds:datastoreItem xmlns:ds="http://schemas.openxmlformats.org/officeDocument/2006/customXml" ds:itemID="{EA2EF1F7-A682-4CC3-AF27-C8FF11464FCF}">
  <ds:schemaRefs>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0784fea1-9c3b-4f3f-a3aa-d043623dff1d"/>
    <ds:schemaRef ds:uri="f3057e8d-c9ae-4862-b2e9-dceeefd2143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4436</TotalTime>
  <Words>3581</Words>
  <Application>Microsoft Office PowerPoint</Application>
  <PresentationFormat>Personnalisé</PresentationFormat>
  <Paragraphs>313</Paragraphs>
  <Slides>33</Slides>
  <Notes>18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33</vt:i4>
      </vt:variant>
    </vt:vector>
  </HeadingPairs>
  <TitlesOfParts>
    <vt:vector size="44" baseType="lpstr">
      <vt:lpstr>Arial</vt:lpstr>
      <vt:lpstr>Calibri</vt:lpstr>
      <vt:lpstr>Courier New</vt:lpstr>
      <vt:lpstr>Marianne</vt:lpstr>
      <vt:lpstr>Marianne ExtraBold</vt:lpstr>
      <vt:lpstr>Marianne Light</vt:lpstr>
      <vt:lpstr>Symbol</vt:lpstr>
      <vt:lpstr>TEN O CLOCK</vt:lpstr>
      <vt:lpstr>Times New Roman</vt:lpstr>
      <vt:lpstr>Wingdings</vt:lpstr>
      <vt:lpstr>Office Theme</vt:lpstr>
      <vt:lpstr>Présentation PowerPoint</vt:lpstr>
      <vt:lpstr>BILAN DE L’AMI</vt:lpstr>
      <vt:lpstr>Rétrospective</vt:lpstr>
      <vt:lpstr>Présentation PowerPoint</vt:lpstr>
      <vt:lpstr>Tables rondes</vt:lpstr>
      <vt:lpstr>Présentation PowerPoint</vt:lpstr>
      <vt:lpstr>Présentation PowerPoint</vt:lpstr>
      <vt:lpstr>Présentation PowerPoint</vt:lpstr>
      <vt:lpstr>Présentation PowerPoint</vt:lpstr>
      <vt:lpstr>Présentation PowerPoint</vt:lpstr>
      <vt:lpstr>Présentation PowerPoint</vt:lpstr>
      <vt:lpstr>Capitalisation des communs produits</vt:lpstr>
      <vt:lpstr>Présentation PowerPoint</vt:lpstr>
      <vt:lpstr>Présentation PowerPoint</vt:lpstr>
      <vt:lpstr>PROJECTION</vt:lpstr>
      <vt:lpstr>Prise de parole SoNum</vt:lpstr>
      <vt:lpstr>Présentation PowerPoint</vt:lpstr>
      <vt:lpstr>Worldcafé quelles suites pour l’AMI ?</vt:lpstr>
      <vt:lpstr>Présentation PowerPoint</vt:lpstr>
      <vt:lpstr>Présentation PowerPoint</vt:lpstr>
      <vt:lpstr>Présentation PowerPoint</vt:lpstr>
      <vt:lpstr>Présentation PowerPoint</vt:lpstr>
      <vt:lpstr>Présentation PowerPoint</vt:lpstr>
      <vt:lpstr>Présentation PowerPoint</vt:lpstr>
      <vt:lpstr>Conclusion de la journée</vt:lpstr>
      <vt:lpstr>Présentation PowerPoint</vt:lpstr>
      <vt:lpstr>Présentation PowerPoint</vt:lpstr>
      <vt:lpstr>Présentation PowerPoint</vt:lpstr>
      <vt:lpstr>Focus sur le déploiement de gouvernances locales</vt:lpstr>
      <vt:lpstr>Focus sur le renforcement de l’outillage</vt:lpstr>
      <vt:lpstr>Focus sur le renforcement de la filière professionnelle</vt:lpstr>
      <vt:lpstr>Focus sur l’espace de données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PPT ANCT</dc:title>
  <dc:creator>MILON Gaspar</dc:creator>
  <cp:lastModifiedBy>MILON Gaspar</cp:lastModifiedBy>
  <cp:revision>26</cp:revision>
  <dcterms:created xsi:type="dcterms:W3CDTF">2022-09-01T08:45:33Z</dcterms:created>
  <dcterms:modified xsi:type="dcterms:W3CDTF">2024-02-12T16:13:47Z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Adobe Illustrator 25.0 (Macintosh)</vt:lpwstr>
  </property>
  <property fmtid="{D5CDD505-2E9C-101B-9397-08002B2CF9AE}" pid="4" name="LastSaved">
    <vt:filetime>2022-09-01T00:00:00Z</vt:filetime>
  </property>
  <property fmtid="{D5CDD505-2E9C-101B-9397-08002B2CF9AE}" pid="5" name="ContentTypeId">
    <vt:lpwstr>0x010100ECC20484A4EBF7468A41C32FC0BFBEBB</vt:lpwstr>
  </property>
  <property fmtid="{D5CDD505-2E9C-101B-9397-08002B2CF9AE}" pid="6" name="MediaServiceImageTags">
    <vt:lpwstr/>
  </property>
</Properties>
</file>